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5" r:id="rId5"/>
    <p:sldMasterId id="2147483707" r:id="rId6"/>
  </p:sldMasterIdLst>
  <p:notesMasterIdLst>
    <p:notesMasterId r:id="rId22"/>
  </p:notesMasterIdLst>
  <p:sldIdLst>
    <p:sldId id="256" r:id="rId7"/>
    <p:sldId id="355" r:id="rId8"/>
    <p:sldId id="343" r:id="rId9"/>
    <p:sldId id="302" r:id="rId10"/>
    <p:sldId id="349" r:id="rId11"/>
    <p:sldId id="344" r:id="rId12"/>
    <p:sldId id="357" r:id="rId13"/>
    <p:sldId id="273" r:id="rId14"/>
    <p:sldId id="345" r:id="rId15"/>
    <p:sldId id="347" r:id="rId16"/>
    <p:sldId id="348" r:id="rId17"/>
    <p:sldId id="352" r:id="rId18"/>
    <p:sldId id="351" r:id="rId19"/>
    <p:sldId id="35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on, Lyndsie Marie" initials="KLM" lastIdx="11" clrIdx="0">
    <p:extLst>
      <p:ext uri="{19B8F6BF-5375-455C-9EA6-DF929625EA0E}">
        <p15:presenceInfo xmlns:p15="http://schemas.microsoft.com/office/powerpoint/2012/main" userId="S::l503k236@home.ku.edu::e7b7b333-aeaa-4f41-b451-f144d261ecb9" providerId="AD"/>
      </p:ext>
    </p:extLst>
  </p:cmAuthor>
  <p:cmAuthor id="2" name="Elena Remillard" initials="ER" lastIdx="5" clrIdx="1">
    <p:extLst>
      <p:ext uri="{19B8F6BF-5375-455C-9EA6-DF929625EA0E}">
        <p15:presenceInfo xmlns:p15="http://schemas.microsoft.com/office/powerpoint/2012/main" userId="Elena Remillard" providerId="None"/>
      </p:ext>
    </p:extLst>
  </p:cmAuthor>
  <p:cmAuthor id="3" name="Remillard, Elena T" initials="RET" lastIdx="15" clrIdx="2">
    <p:extLst>
      <p:ext uri="{19B8F6BF-5375-455C-9EA6-DF929625EA0E}">
        <p15:presenceInfo xmlns:p15="http://schemas.microsoft.com/office/powerpoint/2012/main" userId="S::egonzalez7@gatech.edu::6b952a00-8835-4401-a1f1-037e080b6b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853"/>
    <a:srgbClr val="5B5B5B"/>
    <a:srgbClr val="AAC3A4"/>
    <a:srgbClr val="92B0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Objects="1">
      <p:cViewPr varScale="1">
        <p:scale>
          <a:sx n="79" d="100"/>
          <a:sy n="79" d="100"/>
        </p:scale>
        <p:origin x="126" y="516"/>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0" d="100"/>
          <a:sy n="70" d="100"/>
        </p:scale>
        <p:origin x="17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CAUSE  OF MOBILITY IMPAIRMENT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accent1">
                    <a:lumMod val="75000"/>
                  </a:schemeClr>
                </a:solidFill>
              </a:ln>
              <a:effectLst/>
            </c:spPr>
            <c:extLst>
              <c:ext xmlns:c16="http://schemas.microsoft.com/office/drawing/2014/chart" uri="{C3380CC4-5D6E-409C-BE32-E72D297353CC}">
                <c16:uniqueId val="{00000001-1705-468A-B820-835ED4DDB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05-468A-B820-835ED4DDB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05-468A-B820-835ED4DDBC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05-468A-B820-835ED4DDBC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05-468A-B820-835ED4DDBC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05-468A-B820-835ED4DDBC7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Mobility!$E$86:$E$91</c:f>
              <c:strCache>
                <c:ptCount val="6"/>
                <c:pt idx="0">
                  <c:v>Polio and/or Post Polio Syndrome</c:v>
                </c:pt>
                <c:pt idx="1">
                  <c:v>Neurological disease/disorder</c:v>
                </c:pt>
                <c:pt idx="2">
                  <c:v>Congenital condition </c:v>
                </c:pt>
                <c:pt idx="3">
                  <c:v>Spinal Cord Injury (SCI)</c:v>
                </c:pt>
                <c:pt idx="4">
                  <c:v>Other injury</c:v>
                </c:pt>
                <c:pt idx="5">
                  <c:v>Other (adverse drug reaction)</c:v>
                </c:pt>
              </c:strCache>
            </c:strRef>
          </c:cat>
          <c:val>
            <c:numRef>
              <c:f>Mobility!$F$86:$F$91</c:f>
              <c:numCache>
                <c:formatCode>General</c:formatCode>
                <c:ptCount val="6"/>
                <c:pt idx="0">
                  <c:v>30</c:v>
                </c:pt>
                <c:pt idx="1">
                  <c:v>11</c:v>
                </c:pt>
                <c:pt idx="2">
                  <c:v>4</c:v>
                </c:pt>
                <c:pt idx="3">
                  <c:v>4</c:v>
                </c:pt>
                <c:pt idx="4">
                  <c:v>10</c:v>
                </c:pt>
                <c:pt idx="5">
                  <c:v>1</c:v>
                </c:pt>
              </c:numCache>
            </c:numRef>
          </c:val>
          <c:extLst>
            <c:ext xmlns:c16="http://schemas.microsoft.com/office/drawing/2014/chart" uri="{C3380CC4-5D6E-409C-BE32-E72D297353CC}">
              <c16:uniqueId val="{0000000C-1705-468A-B820-835ED4DDBC7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t" anchorCtr="0"/>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8D075-F936-084F-95A2-D64D944EE7AC}"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31035C7A-18E9-E14A-A608-A65299DD23B7}">
      <dgm:prSet phldrT="[Text]"/>
      <dgm:spPr>
        <a:solidFill>
          <a:srgbClr val="5C7853"/>
        </a:solidFill>
      </dgm:spPr>
      <dgm:t>
        <a:bodyPr/>
        <a:lstStyle/>
        <a:p>
          <a:r>
            <a:rPr lang="en-US" dirty="0"/>
            <a:t>Transportation challenges among PAwMD</a:t>
          </a:r>
        </a:p>
        <a:p>
          <a:r>
            <a:rPr lang="en-US" dirty="0"/>
            <a:t>(ACCESS)</a:t>
          </a:r>
        </a:p>
      </dgm:t>
    </dgm:pt>
    <dgm:pt modelId="{FCCD979C-3AD2-3546-A7BB-63E43163DCEE}" type="parTrans" cxnId="{17645E50-980E-A240-80E4-FDC34BBD4C4E}">
      <dgm:prSet/>
      <dgm:spPr/>
      <dgm:t>
        <a:bodyPr/>
        <a:lstStyle/>
        <a:p>
          <a:endParaRPr lang="en-US"/>
        </a:p>
      </dgm:t>
    </dgm:pt>
    <dgm:pt modelId="{ED4618E3-83BB-4F41-9458-067DF910643E}" type="sibTrans" cxnId="{17645E50-980E-A240-80E4-FDC34BBD4C4E}">
      <dgm:prSet/>
      <dgm:spPr/>
      <dgm:t>
        <a:bodyPr/>
        <a:lstStyle/>
        <a:p>
          <a:endParaRPr lang="en-US"/>
        </a:p>
      </dgm:t>
    </dgm:pt>
    <dgm:pt modelId="{F14C5993-9BA3-9547-B5C5-5AAC55D0554F}">
      <dgm:prSet phldrT="[Text]"/>
      <dgm:spPr>
        <a:solidFill>
          <a:srgbClr val="5C7853"/>
        </a:solidFill>
      </dgm:spPr>
      <dgm:t>
        <a:bodyPr/>
        <a:lstStyle/>
        <a:p>
          <a:r>
            <a:rPr lang="en-US" dirty="0"/>
            <a:t>U.S. transportation policies and initiatives designed to support them</a:t>
          </a:r>
        </a:p>
        <a:p>
          <a:r>
            <a:rPr lang="en-US" dirty="0"/>
            <a:t>(FAST Act)</a:t>
          </a:r>
        </a:p>
      </dgm:t>
    </dgm:pt>
    <dgm:pt modelId="{652779F3-B62E-1A41-8A0E-9D7CD484E177}" type="parTrans" cxnId="{52DCADFF-EBE6-AF4E-9F9D-A0A5AAF84561}">
      <dgm:prSet/>
      <dgm:spPr/>
      <dgm:t>
        <a:bodyPr/>
        <a:lstStyle/>
        <a:p>
          <a:endParaRPr lang="en-US"/>
        </a:p>
      </dgm:t>
    </dgm:pt>
    <dgm:pt modelId="{3D699066-E288-394E-BCF2-5FEF34DD78E1}" type="sibTrans" cxnId="{52DCADFF-EBE6-AF4E-9F9D-A0A5AAF84561}">
      <dgm:prSet/>
      <dgm:spPr/>
      <dgm:t>
        <a:bodyPr/>
        <a:lstStyle/>
        <a:p>
          <a:endParaRPr lang="en-US"/>
        </a:p>
      </dgm:t>
    </dgm:pt>
    <dgm:pt modelId="{DC4D0D43-C567-5D4A-BBEC-1D4E2F54B5EF}" type="pres">
      <dgm:prSet presAssocID="{6668D075-F936-084F-95A2-D64D944EE7AC}" presName="diagram" presStyleCnt="0">
        <dgm:presLayoutVars>
          <dgm:dir/>
          <dgm:resizeHandles val="exact"/>
        </dgm:presLayoutVars>
      </dgm:prSet>
      <dgm:spPr/>
    </dgm:pt>
    <dgm:pt modelId="{B9905F8C-7FF1-C146-86D3-59113CD775AA}" type="pres">
      <dgm:prSet presAssocID="{31035C7A-18E9-E14A-A608-A65299DD23B7}" presName="arrow" presStyleLbl="node1" presStyleIdx="0" presStyleCnt="2" custRadScaleRad="71673" custRadScaleInc="27">
        <dgm:presLayoutVars>
          <dgm:bulletEnabled val="1"/>
        </dgm:presLayoutVars>
      </dgm:prSet>
      <dgm:spPr/>
    </dgm:pt>
    <dgm:pt modelId="{B39119EA-C17C-9E4D-AA71-056DB8778DC1}" type="pres">
      <dgm:prSet presAssocID="{F14C5993-9BA3-9547-B5C5-5AAC55D0554F}" presName="arrow" presStyleLbl="node1" presStyleIdx="1" presStyleCnt="2" custRadScaleRad="79575" custRadScaleInc="-25">
        <dgm:presLayoutVars>
          <dgm:bulletEnabled val="1"/>
        </dgm:presLayoutVars>
      </dgm:prSet>
      <dgm:spPr/>
    </dgm:pt>
  </dgm:ptLst>
  <dgm:cxnLst>
    <dgm:cxn modelId="{51237B0C-1559-2D48-8F50-F44A8B424B9E}" type="presOf" srcId="{6668D075-F936-084F-95A2-D64D944EE7AC}" destId="{DC4D0D43-C567-5D4A-BBEC-1D4E2F54B5EF}" srcOrd="0" destOrd="0" presId="urn:microsoft.com/office/officeart/2005/8/layout/arrow5"/>
    <dgm:cxn modelId="{912E041A-1D92-9942-96EC-B9100D667876}" type="presOf" srcId="{F14C5993-9BA3-9547-B5C5-5AAC55D0554F}" destId="{B39119EA-C17C-9E4D-AA71-056DB8778DC1}" srcOrd="0" destOrd="0" presId="urn:microsoft.com/office/officeart/2005/8/layout/arrow5"/>
    <dgm:cxn modelId="{20613920-2D9E-154F-A5ED-74370AA035DA}" type="presOf" srcId="{31035C7A-18E9-E14A-A608-A65299DD23B7}" destId="{B9905F8C-7FF1-C146-86D3-59113CD775AA}" srcOrd="0" destOrd="0" presId="urn:microsoft.com/office/officeart/2005/8/layout/arrow5"/>
    <dgm:cxn modelId="{17645E50-980E-A240-80E4-FDC34BBD4C4E}" srcId="{6668D075-F936-084F-95A2-D64D944EE7AC}" destId="{31035C7A-18E9-E14A-A608-A65299DD23B7}" srcOrd="0" destOrd="0" parTransId="{FCCD979C-3AD2-3546-A7BB-63E43163DCEE}" sibTransId="{ED4618E3-83BB-4F41-9458-067DF910643E}"/>
    <dgm:cxn modelId="{52DCADFF-EBE6-AF4E-9F9D-A0A5AAF84561}" srcId="{6668D075-F936-084F-95A2-D64D944EE7AC}" destId="{F14C5993-9BA3-9547-B5C5-5AAC55D0554F}" srcOrd="1" destOrd="0" parTransId="{652779F3-B62E-1A41-8A0E-9D7CD484E177}" sibTransId="{3D699066-E288-394E-BCF2-5FEF34DD78E1}"/>
    <dgm:cxn modelId="{0A334FFF-9699-1A43-AD0F-41A2A7E07241}" type="presParOf" srcId="{DC4D0D43-C567-5D4A-BBEC-1D4E2F54B5EF}" destId="{B9905F8C-7FF1-C146-86D3-59113CD775AA}" srcOrd="0" destOrd="0" presId="urn:microsoft.com/office/officeart/2005/8/layout/arrow5"/>
    <dgm:cxn modelId="{C231BF79-3554-4140-AF56-34ED964CC2E8}" type="presParOf" srcId="{DC4D0D43-C567-5D4A-BBEC-1D4E2F54B5EF}" destId="{B39119EA-C17C-9E4D-AA71-056DB8778DC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2294F-1F40-6C49-82C9-CD93B444C974}"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6054C0AA-1B9C-764D-9A4C-CA156227E6FF}">
      <dgm:prSet phldrT="[Text]"/>
      <dgm:spPr>
        <a:solidFill>
          <a:srgbClr val="5C7853"/>
        </a:solidFill>
      </dgm:spPr>
      <dgm:t>
        <a:bodyPr/>
        <a:lstStyle/>
        <a:p>
          <a:r>
            <a:rPr lang="en-US" dirty="0"/>
            <a:t>Transportation</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8E514746-0CFA-D94A-B781-D679E8F63367}" type="parTrans" cxnId="{E76E4660-CBDB-104E-A51A-BB463EE05246}">
      <dgm:prSet/>
      <dgm:spPr/>
      <dgm:t>
        <a:bodyPr/>
        <a:lstStyle/>
        <a:p>
          <a:endParaRPr lang="en-US"/>
        </a:p>
      </dgm:t>
    </dgm:pt>
    <dgm:pt modelId="{9EC5B365-D265-A445-B1DB-0426B968C547}" type="sibTrans" cxnId="{E76E4660-CBDB-104E-A51A-BB463EE05246}">
      <dgm:prSet/>
      <dgm:spPr/>
      <dgm:t>
        <a:bodyPr/>
        <a:lstStyle/>
        <a:p>
          <a:endParaRPr lang="en-US"/>
        </a:p>
      </dgm:t>
    </dgm:pt>
    <dgm:pt modelId="{D89400FA-946A-304F-8F71-BBD96637DA18}">
      <dgm:prSet phldrT="[Text]"/>
      <dgm:spPr>
        <a:solidFill>
          <a:srgbClr val="AAC3A4">
            <a:alpha val="90000"/>
          </a:srgbClr>
        </a:solidFill>
        <a:ln>
          <a:noFill/>
        </a:ln>
      </dgm:spPr>
      <dgm:t>
        <a:bodyPr/>
        <a:lstStyle/>
        <a:p>
          <a:r>
            <a:rPr lang="en-US" dirty="0">
              <a:latin typeface="Bahnschrift Light SemiCondensed"/>
            </a:rPr>
            <a:t>Arranging for transportation via taxi, Uber or Lyft</a:t>
          </a:r>
          <a:endParaRPr lang="en-US" dirty="0"/>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331EBA3A-E180-C948-A984-C4B6DA0CC32B}" type="parTrans" cxnId="{316B1A9D-DA08-0149-BD11-050734BFBD62}">
      <dgm:prSet/>
      <dgm:spPr>
        <a:ln>
          <a:solidFill>
            <a:srgbClr val="5C7853"/>
          </a:solidFill>
        </a:ln>
      </dgm:spPr>
      <dgm:t>
        <a:bodyPr/>
        <a:lstStyle/>
        <a:p>
          <a:endParaRPr lang="en-US"/>
        </a:p>
      </dgm:t>
    </dgm:pt>
    <dgm:pt modelId="{C3BEAA7A-C45F-014E-AC37-F4B393D3C18B}" type="sibTrans" cxnId="{316B1A9D-DA08-0149-BD11-050734BFBD62}">
      <dgm:prSet/>
      <dgm:spPr/>
      <dgm:t>
        <a:bodyPr/>
        <a:lstStyle/>
        <a:p>
          <a:endParaRPr lang="en-US"/>
        </a:p>
      </dgm:t>
    </dgm:pt>
    <dgm:pt modelId="{C4224F8C-5084-2F43-907D-1AA398CF77F7}">
      <dgm:prSet phldrT="[Text]"/>
      <dgm:spPr>
        <a:solidFill>
          <a:srgbClr val="AAC3A4">
            <a:alpha val="90000"/>
          </a:srgbClr>
        </a:solidFill>
        <a:ln>
          <a:noFill/>
        </a:ln>
      </dgm:spPr>
      <dgm:t>
        <a:bodyPr/>
        <a:lstStyle/>
        <a:p>
          <a:r>
            <a:rPr lang="en-US" dirty="0">
              <a:latin typeface="Bahnschrift Light SemiCondensed"/>
            </a:rPr>
            <a:t>Getting a ride from a family member or friend </a:t>
          </a:r>
          <a:endParaRPr lang="en-US" dirty="0"/>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EA8062F2-4C9D-4447-89C0-C18BDCF59FF4}" type="parTrans" cxnId="{5486996F-37E7-E94F-AC27-253DF204C70C}">
      <dgm:prSet/>
      <dgm:spPr>
        <a:ln>
          <a:solidFill>
            <a:srgbClr val="5C7853"/>
          </a:solidFill>
        </a:ln>
      </dgm:spPr>
      <dgm:t>
        <a:bodyPr/>
        <a:lstStyle/>
        <a:p>
          <a:endParaRPr lang="en-US"/>
        </a:p>
      </dgm:t>
    </dgm:pt>
    <dgm:pt modelId="{C910EEA7-DC05-B442-AFA7-4229A08E9CD9}" type="sibTrans" cxnId="{5486996F-37E7-E94F-AC27-253DF204C70C}">
      <dgm:prSet/>
      <dgm:spPr/>
      <dgm:t>
        <a:bodyPr/>
        <a:lstStyle/>
        <a:p>
          <a:endParaRPr lang="en-US"/>
        </a:p>
      </dgm:t>
    </dgm:pt>
    <dgm:pt modelId="{2D2D8EB0-1C62-AC48-9C81-B218C8D2598E}">
      <dgm:prSet phldrT="[Text]"/>
      <dgm:spPr>
        <a:solidFill>
          <a:srgbClr val="AAC3A4">
            <a:alpha val="90000"/>
          </a:srgbClr>
        </a:solidFill>
        <a:ln>
          <a:noFill/>
        </a:ln>
      </dgm:spPr>
      <dgm:t>
        <a:bodyPr/>
        <a:lstStyle/>
        <a:p>
          <a:r>
            <a:rPr lang="en-US" dirty="0">
              <a:latin typeface="Bahnschrift Light SemiCondensed"/>
            </a:rPr>
            <a:t>Riding a train or subway</a:t>
          </a:r>
          <a:endParaRPr lang="en-US" dirty="0"/>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2DE85CB0-3634-EC40-AE6E-8F7DB5B278C2}" type="parTrans" cxnId="{1B949FA7-405A-484F-89DF-35DE2BA07577}">
      <dgm:prSet/>
      <dgm:spPr>
        <a:ln>
          <a:solidFill>
            <a:srgbClr val="5C7853"/>
          </a:solidFill>
        </a:ln>
      </dgm:spPr>
      <dgm:t>
        <a:bodyPr/>
        <a:lstStyle/>
        <a:p>
          <a:endParaRPr lang="en-US"/>
        </a:p>
      </dgm:t>
    </dgm:pt>
    <dgm:pt modelId="{82B69444-25FF-6140-AE76-DFAF3A90BBDC}" type="sibTrans" cxnId="{1B949FA7-405A-484F-89DF-35DE2BA07577}">
      <dgm:prSet/>
      <dgm:spPr/>
      <dgm:t>
        <a:bodyPr/>
        <a:lstStyle/>
        <a:p>
          <a:endParaRPr lang="en-US"/>
        </a:p>
      </dgm:t>
    </dgm:pt>
    <dgm:pt modelId="{00470BB8-68BF-814E-8A38-7F738C8714A9}">
      <dgm:prSet phldrT="[Text]"/>
      <dgm:spPr>
        <a:solidFill>
          <a:srgbClr val="AAC3A4">
            <a:alpha val="90000"/>
          </a:srgbClr>
        </a:solidFill>
        <a:ln>
          <a:noFill/>
        </a:ln>
      </dgm:spPr>
      <dgm:t>
        <a:bodyPr/>
        <a:lstStyle/>
        <a:p>
          <a:r>
            <a:rPr lang="en-US" dirty="0"/>
            <a:t>Taking a bus</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03F41EF9-CACF-224C-8907-A1D1A3EC3A6A}" type="parTrans" cxnId="{67047EC1-1797-304C-B027-11C7E16AECBC}">
      <dgm:prSet/>
      <dgm:spPr>
        <a:ln>
          <a:solidFill>
            <a:srgbClr val="5C7853"/>
          </a:solidFill>
        </a:ln>
      </dgm:spPr>
      <dgm:t>
        <a:bodyPr/>
        <a:lstStyle/>
        <a:p>
          <a:endParaRPr lang="en-US"/>
        </a:p>
      </dgm:t>
    </dgm:pt>
    <dgm:pt modelId="{FE46BEF0-0B3C-2A4A-A9E2-B4546C552C18}" type="sibTrans" cxnId="{67047EC1-1797-304C-B027-11C7E16AECBC}">
      <dgm:prSet/>
      <dgm:spPr/>
      <dgm:t>
        <a:bodyPr/>
        <a:lstStyle/>
        <a:p>
          <a:endParaRPr lang="en-US"/>
        </a:p>
      </dgm:t>
    </dgm:pt>
    <dgm:pt modelId="{92B72B25-1E52-5343-9B45-7FFA5C7C21A7}">
      <dgm:prSet phldrT="[Text]"/>
      <dgm:spPr>
        <a:solidFill>
          <a:srgbClr val="AAC3A4">
            <a:alpha val="90000"/>
          </a:srgbClr>
        </a:solidFill>
        <a:ln>
          <a:noFill/>
        </a:ln>
      </dgm:spPr>
      <dgm:t>
        <a:bodyPr/>
        <a:lstStyle/>
        <a:p>
          <a:r>
            <a:rPr lang="en-US" dirty="0"/>
            <a:t>Driving</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EAA35324-DE46-8B40-AF59-DD850DF18113}" type="parTrans" cxnId="{038C7C53-ED03-EF4F-B906-3ACCCC2991A2}">
      <dgm:prSet/>
      <dgm:spPr>
        <a:ln>
          <a:solidFill>
            <a:srgbClr val="5C7853"/>
          </a:solidFill>
        </a:ln>
      </dgm:spPr>
      <dgm:t>
        <a:bodyPr/>
        <a:lstStyle/>
        <a:p>
          <a:endParaRPr lang="en-US"/>
        </a:p>
      </dgm:t>
    </dgm:pt>
    <dgm:pt modelId="{2F2CA2F2-109B-3646-9D81-E1C0FBC9BCB3}" type="sibTrans" cxnId="{038C7C53-ED03-EF4F-B906-3ACCCC2991A2}">
      <dgm:prSet/>
      <dgm:spPr/>
      <dgm:t>
        <a:bodyPr/>
        <a:lstStyle/>
        <a:p>
          <a:endParaRPr lang="en-US"/>
        </a:p>
      </dgm:t>
    </dgm:pt>
    <dgm:pt modelId="{2C25C2BC-7760-7E4B-8AEE-39F0AF07496B}">
      <dgm:prSet phldrT="[Text]"/>
      <dgm:spPr>
        <a:solidFill>
          <a:schemeClr val="bg1">
            <a:lumMod val="85000"/>
            <a:alpha val="90000"/>
          </a:schemeClr>
        </a:solidFill>
        <a:ln>
          <a:noFill/>
        </a:ln>
      </dgm:spPr>
      <dgm:t>
        <a:bodyPr/>
        <a:lstStyle/>
        <a:p>
          <a:r>
            <a:rPr lang="en-US" dirty="0"/>
            <a:t>Wayfinding</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35AA7661-BC06-D646-BF92-95439BC75635}" type="parTrans" cxnId="{3B15637C-C3D2-AC45-91E6-59E2A8F8E15A}">
      <dgm:prSet/>
      <dgm:spPr>
        <a:ln>
          <a:solidFill>
            <a:srgbClr val="5C7853"/>
          </a:solidFill>
        </a:ln>
      </dgm:spPr>
      <dgm:t>
        <a:bodyPr/>
        <a:lstStyle/>
        <a:p>
          <a:endParaRPr lang="en-US"/>
        </a:p>
      </dgm:t>
    </dgm:pt>
    <dgm:pt modelId="{D97E4B4E-993D-C445-A701-5DEE6A1F377A}" type="sibTrans" cxnId="{3B15637C-C3D2-AC45-91E6-59E2A8F8E15A}">
      <dgm:prSet/>
      <dgm:spPr/>
      <dgm:t>
        <a:bodyPr/>
        <a:lstStyle/>
        <a:p>
          <a:endParaRPr lang="en-US"/>
        </a:p>
      </dgm:t>
    </dgm:pt>
    <dgm:pt modelId="{AC84CCFB-2672-AB49-8226-C05B0DF54A63}">
      <dgm:prSet phldrT="[Text]"/>
      <dgm:spPr>
        <a:solidFill>
          <a:schemeClr val="bg1">
            <a:lumMod val="85000"/>
            <a:alpha val="90000"/>
          </a:schemeClr>
        </a:solidFill>
        <a:ln>
          <a:noFill/>
        </a:ln>
      </dgm:spPr>
      <dgm:t>
        <a:bodyPr/>
        <a:lstStyle/>
        <a:p>
          <a:r>
            <a:rPr lang="en-US" dirty="0"/>
            <a:t>Flying on an airplane</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017E39F3-73C2-D540-8499-9E3ECA63D637}" type="parTrans" cxnId="{C04CFE60-0EA6-E54D-9048-64F2FD8E31E0}">
      <dgm:prSet/>
      <dgm:spPr>
        <a:ln>
          <a:solidFill>
            <a:srgbClr val="5C7853"/>
          </a:solidFill>
        </a:ln>
      </dgm:spPr>
      <dgm:t>
        <a:bodyPr/>
        <a:lstStyle/>
        <a:p>
          <a:endParaRPr lang="en-US"/>
        </a:p>
      </dgm:t>
    </dgm:pt>
    <dgm:pt modelId="{8B6799C1-7BB2-194F-9231-060D8C75D595}" type="sibTrans" cxnId="{C04CFE60-0EA6-E54D-9048-64F2FD8E31E0}">
      <dgm:prSet/>
      <dgm:spPr/>
      <dgm:t>
        <a:bodyPr/>
        <a:lstStyle/>
        <a:p>
          <a:endParaRPr lang="en-US"/>
        </a:p>
      </dgm:t>
    </dgm:pt>
    <dgm:pt modelId="{9394479D-2061-EE41-A397-711ED86FF24D}">
      <dgm:prSet phldrT="[Text]"/>
      <dgm:spPr>
        <a:solidFill>
          <a:schemeClr val="bg1">
            <a:lumMod val="85000"/>
            <a:alpha val="90000"/>
          </a:schemeClr>
        </a:solidFill>
        <a:ln>
          <a:noFill/>
        </a:ln>
      </dgm:spPr>
      <dgm:t>
        <a:bodyPr/>
        <a:lstStyle/>
        <a:p>
          <a:r>
            <a:rPr lang="en-US" dirty="0"/>
            <a:t>Walking (as a pedestrian)</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63A0CE10-93F6-8F4C-91AD-7796231A38C0}" type="parTrans" cxnId="{298A115E-9A2F-D34C-88FF-02D9079B580C}">
      <dgm:prSet/>
      <dgm:spPr>
        <a:solidFill>
          <a:srgbClr val="5C7853"/>
        </a:solidFill>
        <a:ln>
          <a:solidFill>
            <a:srgbClr val="5C7853"/>
          </a:solidFill>
        </a:ln>
      </dgm:spPr>
      <dgm:t>
        <a:bodyPr/>
        <a:lstStyle/>
        <a:p>
          <a:endParaRPr lang="en-US"/>
        </a:p>
      </dgm:t>
    </dgm:pt>
    <dgm:pt modelId="{50AE2A40-CA99-C949-82CE-CE420A48A21B}" type="sibTrans" cxnId="{298A115E-9A2F-D34C-88FF-02D9079B580C}">
      <dgm:prSet/>
      <dgm:spPr/>
      <dgm:t>
        <a:bodyPr/>
        <a:lstStyle/>
        <a:p>
          <a:endParaRPr lang="en-US"/>
        </a:p>
      </dgm:t>
    </dgm:pt>
    <dgm:pt modelId="{3DA82139-BF00-9044-8016-9E938890BC74}">
      <dgm:prSet phldrT="[Text]"/>
      <dgm:spPr>
        <a:solidFill>
          <a:srgbClr val="AAC3A4">
            <a:alpha val="90000"/>
          </a:srgbClr>
        </a:solidFill>
        <a:ln>
          <a:noFill/>
        </a:ln>
      </dgm:spPr>
      <dgm:t>
        <a:bodyPr/>
        <a:lstStyle/>
        <a:p>
          <a:r>
            <a:rPr lang="en-US" dirty="0"/>
            <a:t>*Using paratransit</a:t>
          </a:r>
        </a:p>
      </dgm:t>
      <dgm:extLst>
        <a:ext uri="{E40237B7-FDA0-4F09-8148-C483321AD2D9}">
          <dgm14:cNvPr xmlns:dgm14="http://schemas.microsoft.com/office/drawing/2010/diagram" id="0" name="" descr="Transportation&#10; Arranging for transportation via taxi, Uber or Lyft&#10; Getting a ride from a family member or friend &#10; Riding a train or subway&#10; Taking a bus&#10; Driving&#10; *Using paratransit&#10; Wayfinding&#10; Flying on an airplane&#10; Walking (as a pedestrian)&#10;"/>
        </a:ext>
      </dgm:extLst>
    </dgm:pt>
    <dgm:pt modelId="{3121D45C-6BDA-984A-9EEC-7F251DA59346}" type="parTrans" cxnId="{8DF3A3C2-EE41-D94C-BDDD-F17D755C3BC9}">
      <dgm:prSet/>
      <dgm:spPr/>
      <dgm:t>
        <a:bodyPr/>
        <a:lstStyle/>
        <a:p>
          <a:endParaRPr lang="en-US"/>
        </a:p>
      </dgm:t>
    </dgm:pt>
    <dgm:pt modelId="{009EEF45-3372-7A4C-B876-026FB6F61B2E}" type="sibTrans" cxnId="{8DF3A3C2-EE41-D94C-BDDD-F17D755C3BC9}">
      <dgm:prSet/>
      <dgm:spPr/>
      <dgm:t>
        <a:bodyPr/>
        <a:lstStyle/>
        <a:p>
          <a:endParaRPr lang="en-US"/>
        </a:p>
      </dgm:t>
    </dgm:pt>
    <dgm:pt modelId="{38198F48-CA92-1C4F-AF00-C6D52182A710}" type="pres">
      <dgm:prSet presAssocID="{EC62294F-1F40-6C49-82C9-CD93B444C974}" presName="diagram" presStyleCnt="0">
        <dgm:presLayoutVars>
          <dgm:chPref val="1"/>
          <dgm:dir/>
          <dgm:animOne val="branch"/>
          <dgm:animLvl val="lvl"/>
          <dgm:resizeHandles/>
        </dgm:presLayoutVars>
      </dgm:prSet>
      <dgm:spPr/>
    </dgm:pt>
    <dgm:pt modelId="{C733947F-A880-324A-A88B-7151DC7EFB99}" type="pres">
      <dgm:prSet presAssocID="{6054C0AA-1B9C-764D-9A4C-CA156227E6FF}" presName="root" presStyleCnt="0"/>
      <dgm:spPr/>
    </dgm:pt>
    <dgm:pt modelId="{27308F21-A1F9-F148-B88A-D9B0A0B92F3C}" type="pres">
      <dgm:prSet presAssocID="{6054C0AA-1B9C-764D-9A4C-CA156227E6FF}" presName="rootComposite" presStyleCnt="0"/>
      <dgm:spPr/>
    </dgm:pt>
    <dgm:pt modelId="{65CF9CE4-BAA6-F844-A504-112BF1F0D355}" type="pres">
      <dgm:prSet presAssocID="{6054C0AA-1B9C-764D-9A4C-CA156227E6FF}" presName="rootText" presStyleLbl="node1" presStyleIdx="0" presStyleCnt="1" custScaleX="482839"/>
      <dgm:spPr/>
    </dgm:pt>
    <dgm:pt modelId="{0A1CC30F-45EE-3F45-B97A-604F25FB03FC}" type="pres">
      <dgm:prSet presAssocID="{6054C0AA-1B9C-764D-9A4C-CA156227E6FF}" presName="rootConnector" presStyleLbl="node1" presStyleIdx="0" presStyleCnt="1"/>
      <dgm:spPr/>
    </dgm:pt>
    <dgm:pt modelId="{8A297786-AD34-CF4F-9428-5308EA4A1BAB}" type="pres">
      <dgm:prSet presAssocID="{6054C0AA-1B9C-764D-9A4C-CA156227E6FF}" presName="childShape" presStyleCnt="0"/>
      <dgm:spPr/>
    </dgm:pt>
    <dgm:pt modelId="{63363763-327B-DB40-8C39-C333040ED575}" type="pres">
      <dgm:prSet presAssocID="{331EBA3A-E180-C948-A984-C4B6DA0CC32B}" presName="Name13" presStyleLbl="parChTrans1D2" presStyleIdx="0" presStyleCnt="9"/>
      <dgm:spPr/>
    </dgm:pt>
    <dgm:pt modelId="{A07C25E8-78FB-794D-BCDC-6BC059BFC791}" type="pres">
      <dgm:prSet presAssocID="{D89400FA-946A-304F-8F71-BBD96637DA18}" presName="childText" presStyleLbl="bgAcc1" presStyleIdx="0" presStyleCnt="9" custScaleX="728065">
        <dgm:presLayoutVars>
          <dgm:bulletEnabled val="1"/>
        </dgm:presLayoutVars>
      </dgm:prSet>
      <dgm:spPr/>
    </dgm:pt>
    <dgm:pt modelId="{A8713AEE-4F1E-CA43-A9B6-4C757F6FD3BF}" type="pres">
      <dgm:prSet presAssocID="{EA8062F2-4C9D-4447-89C0-C18BDCF59FF4}" presName="Name13" presStyleLbl="parChTrans1D2" presStyleIdx="1" presStyleCnt="9"/>
      <dgm:spPr/>
    </dgm:pt>
    <dgm:pt modelId="{BF73EDA1-6014-0C41-989E-2761E0731243}" type="pres">
      <dgm:prSet presAssocID="{C4224F8C-5084-2F43-907D-1AA398CF77F7}" presName="childText" presStyleLbl="bgAcc1" presStyleIdx="1" presStyleCnt="9" custScaleX="728065">
        <dgm:presLayoutVars>
          <dgm:bulletEnabled val="1"/>
        </dgm:presLayoutVars>
      </dgm:prSet>
      <dgm:spPr/>
    </dgm:pt>
    <dgm:pt modelId="{16809978-CB42-E64A-A8F9-7C914F3E1E46}" type="pres">
      <dgm:prSet presAssocID="{2DE85CB0-3634-EC40-AE6E-8F7DB5B278C2}" presName="Name13" presStyleLbl="parChTrans1D2" presStyleIdx="2" presStyleCnt="9"/>
      <dgm:spPr/>
    </dgm:pt>
    <dgm:pt modelId="{95D84747-B6AE-7648-88C9-27EC4DEABD82}" type="pres">
      <dgm:prSet presAssocID="{2D2D8EB0-1C62-AC48-9C81-B218C8D2598E}" presName="childText" presStyleLbl="bgAcc1" presStyleIdx="2" presStyleCnt="9" custScaleX="728065">
        <dgm:presLayoutVars>
          <dgm:bulletEnabled val="1"/>
        </dgm:presLayoutVars>
      </dgm:prSet>
      <dgm:spPr/>
    </dgm:pt>
    <dgm:pt modelId="{581DE66D-7CA5-2245-978A-DF933D07250A}" type="pres">
      <dgm:prSet presAssocID="{03F41EF9-CACF-224C-8907-A1D1A3EC3A6A}" presName="Name13" presStyleLbl="parChTrans1D2" presStyleIdx="3" presStyleCnt="9"/>
      <dgm:spPr/>
    </dgm:pt>
    <dgm:pt modelId="{CA311E03-7C4A-3043-8CC5-B1CC99052C65}" type="pres">
      <dgm:prSet presAssocID="{00470BB8-68BF-814E-8A38-7F738C8714A9}" presName="childText" presStyleLbl="bgAcc1" presStyleIdx="3" presStyleCnt="9" custScaleX="728065">
        <dgm:presLayoutVars>
          <dgm:bulletEnabled val="1"/>
        </dgm:presLayoutVars>
      </dgm:prSet>
      <dgm:spPr/>
    </dgm:pt>
    <dgm:pt modelId="{C3793577-E245-B749-8FE6-D42D23A6EE68}" type="pres">
      <dgm:prSet presAssocID="{EAA35324-DE46-8B40-AF59-DD850DF18113}" presName="Name13" presStyleLbl="parChTrans1D2" presStyleIdx="4" presStyleCnt="9"/>
      <dgm:spPr/>
    </dgm:pt>
    <dgm:pt modelId="{93AC4856-C9F5-984A-B29F-2B6B135A35C2}" type="pres">
      <dgm:prSet presAssocID="{92B72B25-1E52-5343-9B45-7FFA5C7C21A7}" presName="childText" presStyleLbl="bgAcc1" presStyleIdx="4" presStyleCnt="9" custScaleX="728065">
        <dgm:presLayoutVars>
          <dgm:bulletEnabled val="1"/>
        </dgm:presLayoutVars>
      </dgm:prSet>
      <dgm:spPr/>
    </dgm:pt>
    <dgm:pt modelId="{54081CD9-7075-364E-908B-EEE1FD68623B}" type="pres">
      <dgm:prSet presAssocID="{3121D45C-6BDA-984A-9EEC-7F251DA59346}" presName="Name13" presStyleLbl="parChTrans1D2" presStyleIdx="5" presStyleCnt="9"/>
      <dgm:spPr/>
    </dgm:pt>
    <dgm:pt modelId="{774B0353-3510-5B42-9D79-070D60D8A922}" type="pres">
      <dgm:prSet presAssocID="{3DA82139-BF00-9044-8016-9E938890BC74}" presName="childText" presStyleLbl="bgAcc1" presStyleIdx="5" presStyleCnt="9" custScaleX="728065">
        <dgm:presLayoutVars>
          <dgm:bulletEnabled val="1"/>
        </dgm:presLayoutVars>
      </dgm:prSet>
      <dgm:spPr/>
    </dgm:pt>
    <dgm:pt modelId="{B20F61C2-BDCA-354A-BF16-55D7503B0F71}" type="pres">
      <dgm:prSet presAssocID="{35AA7661-BC06-D646-BF92-95439BC75635}" presName="Name13" presStyleLbl="parChTrans1D2" presStyleIdx="6" presStyleCnt="9"/>
      <dgm:spPr/>
    </dgm:pt>
    <dgm:pt modelId="{C1A0DA7D-AA35-F24A-94A8-B014C627D891}" type="pres">
      <dgm:prSet presAssocID="{2C25C2BC-7760-7E4B-8AEE-39F0AF07496B}" presName="childText" presStyleLbl="bgAcc1" presStyleIdx="6" presStyleCnt="9" custScaleX="728065">
        <dgm:presLayoutVars>
          <dgm:bulletEnabled val="1"/>
        </dgm:presLayoutVars>
      </dgm:prSet>
      <dgm:spPr/>
    </dgm:pt>
    <dgm:pt modelId="{BA23F981-3640-864F-84AE-1D05AF61A3D0}" type="pres">
      <dgm:prSet presAssocID="{017E39F3-73C2-D540-8499-9E3ECA63D637}" presName="Name13" presStyleLbl="parChTrans1D2" presStyleIdx="7" presStyleCnt="9"/>
      <dgm:spPr/>
    </dgm:pt>
    <dgm:pt modelId="{7F1D7409-942F-5A46-90AD-5A1C7A4C071B}" type="pres">
      <dgm:prSet presAssocID="{AC84CCFB-2672-AB49-8226-C05B0DF54A63}" presName="childText" presStyleLbl="bgAcc1" presStyleIdx="7" presStyleCnt="9" custScaleX="728065">
        <dgm:presLayoutVars>
          <dgm:bulletEnabled val="1"/>
        </dgm:presLayoutVars>
      </dgm:prSet>
      <dgm:spPr/>
    </dgm:pt>
    <dgm:pt modelId="{4AD1403E-20C1-3B43-8282-9CFB4A659730}" type="pres">
      <dgm:prSet presAssocID="{63A0CE10-93F6-8F4C-91AD-7796231A38C0}" presName="Name13" presStyleLbl="parChTrans1D2" presStyleIdx="8" presStyleCnt="9"/>
      <dgm:spPr/>
    </dgm:pt>
    <dgm:pt modelId="{72C51CFB-E38C-4D40-ADAF-960CB8AF6991}" type="pres">
      <dgm:prSet presAssocID="{9394479D-2061-EE41-A397-711ED86FF24D}" presName="childText" presStyleLbl="bgAcc1" presStyleIdx="8" presStyleCnt="9" custScaleX="728065">
        <dgm:presLayoutVars>
          <dgm:bulletEnabled val="1"/>
        </dgm:presLayoutVars>
      </dgm:prSet>
      <dgm:spPr/>
    </dgm:pt>
  </dgm:ptLst>
  <dgm:cxnLst>
    <dgm:cxn modelId="{64667005-B54D-3342-A8F0-64853FEEFA2A}" type="presOf" srcId="{6054C0AA-1B9C-764D-9A4C-CA156227E6FF}" destId="{0A1CC30F-45EE-3F45-B97A-604F25FB03FC}" srcOrd="1" destOrd="0" presId="urn:microsoft.com/office/officeart/2005/8/layout/hierarchy3"/>
    <dgm:cxn modelId="{D73B9F09-BAE1-904E-BE9A-7D6378FDC426}" type="presOf" srcId="{AC84CCFB-2672-AB49-8226-C05B0DF54A63}" destId="{7F1D7409-942F-5A46-90AD-5A1C7A4C071B}" srcOrd="0" destOrd="0" presId="urn:microsoft.com/office/officeart/2005/8/layout/hierarchy3"/>
    <dgm:cxn modelId="{928CD60F-3B9C-F244-A2DD-44EA6DDAD7E0}" type="presOf" srcId="{35AA7661-BC06-D646-BF92-95439BC75635}" destId="{B20F61C2-BDCA-354A-BF16-55D7503B0F71}" srcOrd="0" destOrd="0" presId="urn:microsoft.com/office/officeart/2005/8/layout/hierarchy3"/>
    <dgm:cxn modelId="{3537A41C-1A7A-B840-9F7E-127C491F8302}" type="presOf" srcId="{017E39F3-73C2-D540-8499-9E3ECA63D637}" destId="{BA23F981-3640-864F-84AE-1D05AF61A3D0}" srcOrd="0" destOrd="0" presId="urn:microsoft.com/office/officeart/2005/8/layout/hierarchy3"/>
    <dgm:cxn modelId="{893BEA25-3645-1D48-93E1-CF502FD12C2F}" type="presOf" srcId="{D89400FA-946A-304F-8F71-BBD96637DA18}" destId="{A07C25E8-78FB-794D-BCDC-6BC059BFC791}" srcOrd="0" destOrd="0" presId="urn:microsoft.com/office/officeart/2005/8/layout/hierarchy3"/>
    <dgm:cxn modelId="{0532FB27-5C87-AC42-935D-42645CAF279B}" type="presOf" srcId="{2D2D8EB0-1C62-AC48-9C81-B218C8D2598E}" destId="{95D84747-B6AE-7648-88C9-27EC4DEABD82}" srcOrd="0" destOrd="0" presId="urn:microsoft.com/office/officeart/2005/8/layout/hierarchy3"/>
    <dgm:cxn modelId="{B4EBA92C-5E56-9846-BE3C-8635ADE5B647}" type="presOf" srcId="{3121D45C-6BDA-984A-9EEC-7F251DA59346}" destId="{54081CD9-7075-364E-908B-EEE1FD68623B}" srcOrd="0" destOrd="0" presId="urn:microsoft.com/office/officeart/2005/8/layout/hierarchy3"/>
    <dgm:cxn modelId="{0FC7DC36-5295-8444-8921-613DCDC81465}" type="presOf" srcId="{63A0CE10-93F6-8F4C-91AD-7796231A38C0}" destId="{4AD1403E-20C1-3B43-8282-9CFB4A659730}" srcOrd="0" destOrd="0" presId="urn:microsoft.com/office/officeart/2005/8/layout/hierarchy3"/>
    <dgm:cxn modelId="{548E4D38-AB6F-934D-A435-23713675B8E2}" type="presOf" srcId="{6054C0AA-1B9C-764D-9A4C-CA156227E6FF}" destId="{65CF9CE4-BAA6-F844-A504-112BF1F0D355}" srcOrd="0" destOrd="0" presId="urn:microsoft.com/office/officeart/2005/8/layout/hierarchy3"/>
    <dgm:cxn modelId="{C451CE3B-270A-B04C-8FD0-3B007137F747}" type="presOf" srcId="{03F41EF9-CACF-224C-8907-A1D1A3EC3A6A}" destId="{581DE66D-7CA5-2245-978A-DF933D07250A}" srcOrd="0" destOrd="0" presId="urn:microsoft.com/office/officeart/2005/8/layout/hierarchy3"/>
    <dgm:cxn modelId="{133F183D-87A8-8B4A-89EC-C868A373177C}" type="presOf" srcId="{EA8062F2-4C9D-4447-89C0-C18BDCF59FF4}" destId="{A8713AEE-4F1E-CA43-A9B6-4C757F6FD3BF}" srcOrd="0" destOrd="0" presId="urn:microsoft.com/office/officeart/2005/8/layout/hierarchy3"/>
    <dgm:cxn modelId="{298A115E-9A2F-D34C-88FF-02D9079B580C}" srcId="{6054C0AA-1B9C-764D-9A4C-CA156227E6FF}" destId="{9394479D-2061-EE41-A397-711ED86FF24D}" srcOrd="8" destOrd="0" parTransId="{63A0CE10-93F6-8F4C-91AD-7796231A38C0}" sibTransId="{50AE2A40-CA99-C949-82CE-CE420A48A21B}"/>
    <dgm:cxn modelId="{E76E4660-CBDB-104E-A51A-BB463EE05246}" srcId="{EC62294F-1F40-6C49-82C9-CD93B444C974}" destId="{6054C0AA-1B9C-764D-9A4C-CA156227E6FF}" srcOrd="0" destOrd="0" parTransId="{8E514746-0CFA-D94A-B781-D679E8F63367}" sibTransId="{9EC5B365-D265-A445-B1DB-0426B968C547}"/>
    <dgm:cxn modelId="{C04CFE60-0EA6-E54D-9048-64F2FD8E31E0}" srcId="{6054C0AA-1B9C-764D-9A4C-CA156227E6FF}" destId="{AC84CCFB-2672-AB49-8226-C05B0DF54A63}" srcOrd="7" destOrd="0" parTransId="{017E39F3-73C2-D540-8499-9E3ECA63D637}" sibTransId="{8B6799C1-7BB2-194F-9231-060D8C75D595}"/>
    <dgm:cxn modelId="{5486996F-37E7-E94F-AC27-253DF204C70C}" srcId="{6054C0AA-1B9C-764D-9A4C-CA156227E6FF}" destId="{C4224F8C-5084-2F43-907D-1AA398CF77F7}" srcOrd="1" destOrd="0" parTransId="{EA8062F2-4C9D-4447-89C0-C18BDCF59FF4}" sibTransId="{C910EEA7-DC05-B442-AFA7-4229A08E9CD9}"/>
    <dgm:cxn modelId="{B9BFD471-DCC8-5740-B285-3223163A1010}" type="presOf" srcId="{C4224F8C-5084-2F43-907D-1AA398CF77F7}" destId="{BF73EDA1-6014-0C41-989E-2761E0731243}" srcOrd="0" destOrd="0" presId="urn:microsoft.com/office/officeart/2005/8/layout/hierarchy3"/>
    <dgm:cxn modelId="{038C7C53-ED03-EF4F-B906-3ACCCC2991A2}" srcId="{6054C0AA-1B9C-764D-9A4C-CA156227E6FF}" destId="{92B72B25-1E52-5343-9B45-7FFA5C7C21A7}" srcOrd="4" destOrd="0" parTransId="{EAA35324-DE46-8B40-AF59-DD850DF18113}" sibTransId="{2F2CA2F2-109B-3646-9D81-E1C0FBC9BCB3}"/>
    <dgm:cxn modelId="{537EC155-3CFC-4849-BBC3-38A6DF8C5AA3}" type="presOf" srcId="{9394479D-2061-EE41-A397-711ED86FF24D}" destId="{72C51CFB-E38C-4D40-ADAF-960CB8AF6991}" srcOrd="0" destOrd="0" presId="urn:microsoft.com/office/officeart/2005/8/layout/hierarchy3"/>
    <dgm:cxn modelId="{3B15637C-C3D2-AC45-91E6-59E2A8F8E15A}" srcId="{6054C0AA-1B9C-764D-9A4C-CA156227E6FF}" destId="{2C25C2BC-7760-7E4B-8AEE-39F0AF07496B}" srcOrd="6" destOrd="0" parTransId="{35AA7661-BC06-D646-BF92-95439BC75635}" sibTransId="{D97E4B4E-993D-C445-A701-5DEE6A1F377A}"/>
    <dgm:cxn modelId="{D351889C-80A7-EE4E-9E33-709EB3C5592F}" type="presOf" srcId="{2DE85CB0-3634-EC40-AE6E-8F7DB5B278C2}" destId="{16809978-CB42-E64A-A8F9-7C914F3E1E46}" srcOrd="0" destOrd="0" presId="urn:microsoft.com/office/officeart/2005/8/layout/hierarchy3"/>
    <dgm:cxn modelId="{316B1A9D-DA08-0149-BD11-050734BFBD62}" srcId="{6054C0AA-1B9C-764D-9A4C-CA156227E6FF}" destId="{D89400FA-946A-304F-8F71-BBD96637DA18}" srcOrd="0" destOrd="0" parTransId="{331EBA3A-E180-C948-A984-C4B6DA0CC32B}" sibTransId="{C3BEAA7A-C45F-014E-AC37-F4B393D3C18B}"/>
    <dgm:cxn modelId="{1264FAA1-82E2-264E-A5C7-C0AB4FC58885}" type="presOf" srcId="{00470BB8-68BF-814E-8A38-7F738C8714A9}" destId="{CA311E03-7C4A-3043-8CC5-B1CC99052C65}" srcOrd="0" destOrd="0" presId="urn:microsoft.com/office/officeart/2005/8/layout/hierarchy3"/>
    <dgm:cxn modelId="{1B949FA7-405A-484F-89DF-35DE2BA07577}" srcId="{6054C0AA-1B9C-764D-9A4C-CA156227E6FF}" destId="{2D2D8EB0-1C62-AC48-9C81-B218C8D2598E}" srcOrd="2" destOrd="0" parTransId="{2DE85CB0-3634-EC40-AE6E-8F7DB5B278C2}" sibTransId="{82B69444-25FF-6140-AE76-DFAF3A90BBDC}"/>
    <dgm:cxn modelId="{259656BD-E32E-A248-B936-6D5D708FC47C}" type="presOf" srcId="{EC62294F-1F40-6C49-82C9-CD93B444C974}" destId="{38198F48-CA92-1C4F-AF00-C6D52182A710}" srcOrd="0" destOrd="0" presId="urn:microsoft.com/office/officeart/2005/8/layout/hierarchy3"/>
    <dgm:cxn modelId="{67047EC1-1797-304C-B027-11C7E16AECBC}" srcId="{6054C0AA-1B9C-764D-9A4C-CA156227E6FF}" destId="{00470BB8-68BF-814E-8A38-7F738C8714A9}" srcOrd="3" destOrd="0" parTransId="{03F41EF9-CACF-224C-8907-A1D1A3EC3A6A}" sibTransId="{FE46BEF0-0B3C-2A4A-A9E2-B4546C552C18}"/>
    <dgm:cxn modelId="{8DF3A3C2-EE41-D94C-BDDD-F17D755C3BC9}" srcId="{6054C0AA-1B9C-764D-9A4C-CA156227E6FF}" destId="{3DA82139-BF00-9044-8016-9E938890BC74}" srcOrd="5" destOrd="0" parTransId="{3121D45C-6BDA-984A-9EEC-7F251DA59346}" sibTransId="{009EEF45-3372-7A4C-B876-026FB6F61B2E}"/>
    <dgm:cxn modelId="{98B92DC3-9D7F-444E-B787-18DF8BDCE929}" type="presOf" srcId="{2C25C2BC-7760-7E4B-8AEE-39F0AF07496B}" destId="{C1A0DA7D-AA35-F24A-94A8-B014C627D891}" srcOrd="0" destOrd="0" presId="urn:microsoft.com/office/officeart/2005/8/layout/hierarchy3"/>
    <dgm:cxn modelId="{D57316C9-CEFA-8F4E-91F2-19FC146EA6D2}" type="presOf" srcId="{3DA82139-BF00-9044-8016-9E938890BC74}" destId="{774B0353-3510-5B42-9D79-070D60D8A922}" srcOrd="0" destOrd="0" presId="urn:microsoft.com/office/officeart/2005/8/layout/hierarchy3"/>
    <dgm:cxn modelId="{2FAAA7D0-6952-1046-BAB2-F0A0F59AD8F2}" type="presOf" srcId="{EAA35324-DE46-8B40-AF59-DD850DF18113}" destId="{C3793577-E245-B749-8FE6-D42D23A6EE68}" srcOrd="0" destOrd="0" presId="urn:microsoft.com/office/officeart/2005/8/layout/hierarchy3"/>
    <dgm:cxn modelId="{04DF34E9-99B6-D544-9745-77DCF153680D}" type="presOf" srcId="{92B72B25-1E52-5343-9B45-7FFA5C7C21A7}" destId="{93AC4856-C9F5-984A-B29F-2B6B135A35C2}" srcOrd="0" destOrd="0" presId="urn:microsoft.com/office/officeart/2005/8/layout/hierarchy3"/>
    <dgm:cxn modelId="{2F9368EF-0F83-6E48-8574-12B83074ED7B}" type="presOf" srcId="{331EBA3A-E180-C948-A984-C4B6DA0CC32B}" destId="{63363763-327B-DB40-8C39-C333040ED575}" srcOrd="0" destOrd="0" presId="urn:microsoft.com/office/officeart/2005/8/layout/hierarchy3"/>
    <dgm:cxn modelId="{556EBF92-FCCA-C94D-8DD6-85B05F1AD127}" type="presParOf" srcId="{38198F48-CA92-1C4F-AF00-C6D52182A710}" destId="{C733947F-A880-324A-A88B-7151DC7EFB99}" srcOrd="0" destOrd="0" presId="urn:microsoft.com/office/officeart/2005/8/layout/hierarchy3"/>
    <dgm:cxn modelId="{7DF12681-AED3-7040-8E50-CE37A6322D11}" type="presParOf" srcId="{C733947F-A880-324A-A88B-7151DC7EFB99}" destId="{27308F21-A1F9-F148-B88A-D9B0A0B92F3C}" srcOrd="0" destOrd="0" presId="urn:microsoft.com/office/officeart/2005/8/layout/hierarchy3"/>
    <dgm:cxn modelId="{DE028DA2-54CB-4245-8439-2B18C5DC55EF}" type="presParOf" srcId="{27308F21-A1F9-F148-B88A-D9B0A0B92F3C}" destId="{65CF9CE4-BAA6-F844-A504-112BF1F0D355}" srcOrd="0" destOrd="0" presId="urn:microsoft.com/office/officeart/2005/8/layout/hierarchy3"/>
    <dgm:cxn modelId="{033EB119-7E7E-1146-9DF8-DF66ECA9CC8B}" type="presParOf" srcId="{27308F21-A1F9-F148-B88A-D9B0A0B92F3C}" destId="{0A1CC30F-45EE-3F45-B97A-604F25FB03FC}" srcOrd="1" destOrd="0" presId="urn:microsoft.com/office/officeart/2005/8/layout/hierarchy3"/>
    <dgm:cxn modelId="{6D5D4A0C-EA40-6B47-A2AA-0380948665A2}" type="presParOf" srcId="{C733947F-A880-324A-A88B-7151DC7EFB99}" destId="{8A297786-AD34-CF4F-9428-5308EA4A1BAB}" srcOrd="1" destOrd="0" presId="urn:microsoft.com/office/officeart/2005/8/layout/hierarchy3"/>
    <dgm:cxn modelId="{683D8799-4603-A146-9D18-8E5659C0ECA8}" type="presParOf" srcId="{8A297786-AD34-CF4F-9428-5308EA4A1BAB}" destId="{63363763-327B-DB40-8C39-C333040ED575}" srcOrd="0" destOrd="0" presId="urn:microsoft.com/office/officeart/2005/8/layout/hierarchy3"/>
    <dgm:cxn modelId="{E67B3831-D6A3-3F43-80CA-5B3DD90A5C78}" type="presParOf" srcId="{8A297786-AD34-CF4F-9428-5308EA4A1BAB}" destId="{A07C25E8-78FB-794D-BCDC-6BC059BFC791}" srcOrd="1" destOrd="0" presId="urn:microsoft.com/office/officeart/2005/8/layout/hierarchy3"/>
    <dgm:cxn modelId="{DA7580F8-20DB-304B-BB66-6CCB5FCFD4A9}" type="presParOf" srcId="{8A297786-AD34-CF4F-9428-5308EA4A1BAB}" destId="{A8713AEE-4F1E-CA43-A9B6-4C757F6FD3BF}" srcOrd="2" destOrd="0" presId="urn:microsoft.com/office/officeart/2005/8/layout/hierarchy3"/>
    <dgm:cxn modelId="{50F999CF-4031-C843-AEE8-C03B923A429E}" type="presParOf" srcId="{8A297786-AD34-CF4F-9428-5308EA4A1BAB}" destId="{BF73EDA1-6014-0C41-989E-2761E0731243}" srcOrd="3" destOrd="0" presId="urn:microsoft.com/office/officeart/2005/8/layout/hierarchy3"/>
    <dgm:cxn modelId="{B85CE811-80C3-AC4A-AD3D-68FFCA96E75B}" type="presParOf" srcId="{8A297786-AD34-CF4F-9428-5308EA4A1BAB}" destId="{16809978-CB42-E64A-A8F9-7C914F3E1E46}" srcOrd="4" destOrd="0" presId="urn:microsoft.com/office/officeart/2005/8/layout/hierarchy3"/>
    <dgm:cxn modelId="{7D153D19-512F-D444-A412-7B35EFABD8FC}" type="presParOf" srcId="{8A297786-AD34-CF4F-9428-5308EA4A1BAB}" destId="{95D84747-B6AE-7648-88C9-27EC4DEABD82}" srcOrd="5" destOrd="0" presId="urn:microsoft.com/office/officeart/2005/8/layout/hierarchy3"/>
    <dgm:cxn modelId="{A83F819D-29E8-EE45-B496-AA2191B6C7B4}" type="presParOf" srcId="{8A297786-AD34-CF4F-9428-5308EA4A1BAB}" destId="{581DE66D-7CA5-2245-978A-DF933D07250A}" srcOrd="6" destOrd="0" presId="urn:microsoft.com/office/officeart/2005/8/layout/hierarchy3"/>
    <dgm:cxn modelId="{A34CB849-E1EE-EB4C-BCDC-C68544B2DF09}" type="presParOf" srcId="{8A297786-AD34-CF4F-9428-5308EA4A1BAB}" destId="{CA311E03-7C4A-3043-8CC5-B1CC99052C65}" srcOrd="7" destOrd="0" presId="urn:microsoft.com/office/officeart/2005/8/layout/hierarchy3"/>
    <dgm:cxn modelId="{D9526FD6-2109-F44E-9A94-DCCEE70ECB2B}" type="presParOf" srcId="{8A297786-AD34-CF4F-9428-5308EA4A1BAB}" destId="{C3793577-E245-B749-8FE6-D42D23A6EE68}" srcOrd="8" destOrd="0" presId="urn:microsoft.com/office/officeart/2005/8/layout/hierarchy3"/>
    <dgm:cxn modelId="{0F0DC58C-EC0F-8947-821B-BA0A70FE700F}" type="presParOf" srcId="{8A297786-AD34-CF4F-9428-5308EA4A1BAB}" destId="{93AC4856-C9F5-984A-B29F-2B6B135A35C2}" srcOrd="9" destOrd="0" presId="urn:microsoft.com/office/officeart/2005/8/layout/hierarchy3"/>
    <dgm:cxn modelId="{FE981E74-02DD-834D-949A-C65F35BB76F9}" type="presParOf" srcId="{8A297786-AD34-CF4F-9428-5308EA4A1BAB}" destId="{54081CD9-7075-364E-908B-EEE1FD68623B}" srcOrd="10" destOrd="0" presId="urn:microsoft.com/office/officeart/2005/8/layout/hierarchy3"/>
    <dgm:cxn modelId="{73F6EF6F-78EA-524E-B339-7B78276FE5C2}" type="presParOf" srcId="{8A297786-AD34-CF4F-9428-5308EA4A1BAB}" destId="{774B0353-3510-5B42-9D79-070D60D8A922}" srcOrd="11" destOrd="0" presId="urn:microsoft.com/office/officeart/2005/8/layout/hierarchy3"/>
    <dgm:cxn modelId="{33B31BAA-0E53-2942-85F3-65EB91BD85DA}" type="presParOf" srcId="{8A297786-AD34-CF4F-9428-5308EA4A1BAB}" destId="{B20F61C2-BDCA-354A-BF16-55D7503B0F71}" srcOrd="12" destOrd="0" presId="urn:microsoft.com/office/officeart/2005/8/layout/hierarchy3"/>
    <dgm:cxn modelId="{F511C058-3679-D649-B168-3A5DC59A712E}" type="presParOf" srcId="{8A297786-AD34-CF4F-9428-5308EA4A1BAB}" destId="{C1A0DA7D-AA35-F24A-94A8-B014C627D891}" srcOrd="13" destOrd="0" presId="urn:microsoft.com/office/officeart/2005/8/layout/hierarchy3"/>
    <dgm:cxn modelId="{A8C8D476-1394-3E4D-910E-0A014717E2C8}" type="presParOf" srcId="{8A297786-AD34-CF4F-9428-5308EA4A1BAB}" destId="{BA23F981-3640-864F-84AE-1D05AF61A3D0}" srcOrd="14" destOrd="0" presId="urn:microsoft.com/office/officeart/2005/8/layout/hierarchy3"/>
    <dgm:cxn modelId="{F1C8CE96-C30B-2645-ABAD-6B86771D80E8}" type="presParOf" srcId="{8A297786-AD34-CF4F-9428-5308EA4A1BAB}" destId="{7F1D7409-942F-5A46-90AD-5A1C7A4C071B}" srcOrd="15" destOrd="0" presId="urn:microsoft.com/office/officeart/2005/8/layout/hierarchy3"/>
    <dgm:cxn modelId="{C3069E88-34E5-B84F-A88B-D0E492C78858}" type="presParOf" srcId="{8A297786-AD34-CF4F-9428-5308EA4A1BAB}" destId="{4AD1403E-20C1-3B43-8282-9CFB4A659730}" srcOrd="16" destOrd="0" presId="urn:microsoft.com/office/officeart/2005/8/layout/hierarchy3"/>
    <dgm:cxn modelId="{82BFDD58-E6B3-AD44-89B1-DF62029A8DDE}" type="presParOf" srcId="{8A297786-AD34-CF4F-9428-5308EA4A1BAB}" destId="{72C51CFB-E38C-4D40-ADAF-960CB8AF6991}"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A19A6-2AFE-D24A-AC21-B3B8D9B0D3D9}" type="doc">
      <dgm:prSet loTypeId="urn:microsoft.com/office/officeart/2005/8/layout/default" loCatId="" qsTypeId="urn:microsoft.com/office/officeart/2005/8/quickstyle/simple1" qsCatId="simple" csTypeId="urn:microsoft.com/office/officeart/2005/8/colors/accent0_1" csCatId="mainScheme" phldr="1"/>
      <dgm:spPr/>
      <dgm:t>
        <a:bodyPr/>
        <a:lstStyle/>
        <a:p>
          <a:endParaRPr lang="en-US"/>
        </a:p>
      </dgm:t>
    </dgm:pt>
    <dgm:pt modelId="{9CE1B4FE-7B8A-F544-BC2F-5A0E259EEA61}">
      <dgm:prSet phldrT="[Text]"/>
      <dgm:spPr/>
      <dgm:t>
        <a:bodyPr/>
        <a:lstStyle/>
        <a:p>
          <a:r>
            <a:rPr lang="en-US" dirty="0"/>
            <a:t>Lack of availability</a:t>
          </a:r>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6376D9BD-10EF-C942-B598-B29A85DCAF0C}" type="parTrans" cxnId="{F1AFC930-F099-D247-8F90-ABFDA45A69CA}">
      <dgm:prSet/>
      <dgm:spPr/>
      <dgm:t>
        <a:bodyPr/>
        <a:lstStyle/>
        <a:p>
          <a:endParaRPr lang="en-US">
            <a:solidFill>
              <a:schemeClr val="tx1"/>
            </a:solidFill>
          </a:endParaRPr>
        </a:p>
      </dgm:t>
    </dgm:pt>
    <dgm:pt modelId="{FA53ECDB-2817-E047-813B-F6969AC9F8C2}" type="sibTrans" cxnId="{F1AFC930-F099-D247-8F90-ABFDA45A69CA}">
      <dgm:prSet/>
      <dgm:spPr/>
      <dgm:t>
        <a:bodyPr/>
        <a:lstStyle/>
        <a:p>
          <a:endParaRPr lang="en-US">
            <a:solidFill>
              <a:schemeClr val="tx1"/>
            </a:solidFill>
          </a:endParaRPr>
        </a:p>
      </dgm:t>
    </dgm:pt>
    <dgm:pt modelId="{258BC6EE-C77E-8548-99C9-C10B826B073F}">
      <dgm:prSet phldrT="[Text]"/>
      <dgm:spPr/>
      <dgm:t>
        <a:bodyPr/>
        <a:lstStyle/>
        <a:p>
          <a:r>
            <a:rPr lang="en-US"/>
            <a:t>Accessibility</a:t>
          </a:r>
          <a:endParaRPr lang="en-US" dirty="0"/>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D94DD506-40F3-1B4D-83F4-A88B65DA92C3}" type="parTrans" cxnId="{1FFE5EF6-5BBD-5A41-B8FD-1F1B0F119533}">
      <dgm:prSet/>
      <dgm:spPr/>
      <dgm:t>
        <a:bodyPr/>
        <a:lstStyle/>
        <a:p>
          <a:endParaRPr lang="en-US">
            <a:solidFill>
              <a:schemeClr val="tx1"/>
            </a:solidFill>
          </a:endParaRPr>
        </a:p>
      </dgm:t>
    </dgm:pt>
    <dgm:pt modelId="{84879303-7195-7C4E-950D-6E982ED83F82}" type="sibTrans" cxnId="{1FFE5EF6-5BBD-5A41-B8FD-1F1B0F119533}">
      <dgm:prSet/>
      <dgm:spPr/>
      <dgm:t>
        <a:bodyPr/>
        <a:lstStyle/>
        <a:p>
          <a:endParaRPr lang="en-US">
            <a:solidFill>
              <a:schemeClr val="tx1"/>
            </a:solidFill>
          </a:endParaRPr>
        </a:p>
      </dgm:t>
    </dgm:pt>
    <dgm:pt modelId="{BF9A7B23-92C9-7F46-A1E6-504A2F654849}">
      <dgm:prSet phldrT="[Text]"/>
      <dgm:spPr/>
      <dgm:t>
        <a:bodyPr/>
        <a:lstStyle/>
        <a:p>
          <a:r>
            <a:rPr lang="en-US"/>
            <a:t>Safety</a:t>
          </a:r>
          <a:endParaRPr lang="en-US" dirty="0"/>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8E3C6C93-1036-D443-99A2-945AC2F01F46}" type="parTrans" cxnId="{625491E9-E3F4-E043-B380-A80F80CDE42E}">
      <dgm:prSet/>
      <dgm:spPr/>
      <dgm:t>
        <a:bodyPr/>
        <a:lstStyle/>
        <a:p>
          <a:endParaRPr lang="en-US">
            <a:solidFill>
              <a:schemeClr val="tx1"/>
            </a:solidFill>
          </a:endParaRPr>
        </a:p>
      </dgm:t>
    </dgm:pt>
    <dgm:pt modelId="{B6F66614-14DF-2A42-9940-FE1437F59F98}" type="sibTrans" cxnId="{625491E9-E3F4-E043-B380-A80F80CDE42E}">
      <dgm:prSet/>
      <dgm:spPr/>
      <dgm:t>
        <a:bodyPr/>
        <a:lstStyle/>
        <a:p>
          <a:endParaRPr lang="en-US">
            <a:solidFill>
              <a:schemeClr val="tx1"/>
            </a:solidFill>
          </a:endParaRPr>
        </a:p>
      </dgm:t>
    </dgm:pt>
    <dgm:pt modelId="{FA221128-66BE-5049-AFDD-20D3EFA2188E}">
      <dgm:prSet phldrT="[Text]"/>
      <dgm:spPr/>
      <dgm:t>
        <a:bodyPr/>
        <a:lstStyle/>
        <a:p>
          <a:r>
            <a:rPr lang="en-US" dirty="0"/>
            <a:t>Physical limitations and health concerns</a:t>
          </a:r>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B56859B7-72F9-9C42-BC67-00C2BA4F2B96}" type="parTrans" cxnId="{518B8034-43CE-4B46-9578-D3614327BF64}">
      <dgm:prSet/>
      <dgm:spPr/>
      <dgm:t>
        <a:bodyPr/>
        <a:lstStyle/>
        <a:p>
          <a:endParaRPr lang="en-US">
            <a:solidFill>
              <a:schemeClr val="tx1"/>
            </a:solidFill>
          </a:endParaRPr>
        </a:p>
      </dgm:t>
    </dgm:pt>
    <dgm:pt modelId="{4EAEA7DF-8413-FE4D-A2BD-F66216021905}" type="sibTrans" cxnId="{518B8034-43CE-4B46-9578-D3614327BF64}">
      <dgm:prSet/>
      <dgm:spPr/>
      <dgm:t>
        <a:bodyPr/>
        <a:lstStyle/>
        <a:p>
          <a:endParaRPr lang="en-US">
            <a:solidFill>
              <a:schemeClr val="tx1"/>
            </a:solidFill>
          </a:endParaRPr>
        </a:p>
      </dgm:t>
    </dgm:pt>
    <dgm:pt modelId="{E90F86C9-0F7D-1D42-A882-BE86E63858DF}">
      <dgm:prSet phldrT="[Text]"/>
      <dgm:spPr/>
      <dgm:t>
        <a:bodyPr/>
        <a:lstStyle/>
        <a:p>
          <a:r>
            <a:rPr lang="en-US"/>
            <a:t>Financial limitations</a:t>
          </a:r>
          <a:endParaRPr lang="en-US" dirty="0"/>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E0BC5133-9D44-7E4D-9810-74225D11FAF0}" type="parTrans" cxnId="{4600D761-2C60-6E4D-A552-607F4A2FD67B}">
      <dgm:prSet/>
      <dgm:spPr/>
      <dgm:t>
        <a:bodyPr/>
        <a:lstStyle/>
        <a:p>
          <a:endParaRPr lang="en-US">
            <a:solidFill>
              <a:schemeClr val="tx1"/>
            </a:solidFill>
          </a:endParaRPr>
        </a:p>
      </dgm:t>
    </dgm:pt>
    <dgm:pt modelId="{23BC2557-F3C2-5E46-92BD-D7467105642F}" type="sibTrans" cxnId="{4600D761-2C60-6E4D-A552-607F4A2FD67B}">
      <dgm:prSet/>
      <dgm:spPr/>
      <dgm:t>
        <a:bodyPr/>
        <a:lstStyle/>
        <a:p>
          <a:endParaRPr lang="en-US">
            <a:solidFill>
              <a:schemeClr val="tx1"/>
            </a:solidFill>
          </a:endParaRPr>
        </a:p>
      </dgm:t>
    </dgm:pt>
    <dgm:pt modelId="{D2019B65-D2E9-9040-AF0C-991E00BADB0F}">
      <dgm:prSet phldrT="[Text]"/>
      <dgm:spPr/>
      <dgm:t>
        <a:bodyPr/>
        <a:lstStyle/>
        <a:p>
          <a:r>
            <a:rPr lang="en-US"/>
            <a:t>Advanced planning and amount of waiting required</a:t>
          </a:r>
          <a:endParaRPr lang="en-US" dirty="0"/>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E2FF9DF1-6657-E941-B80D-6B992F9E6386}" type="parTrans" cxnId="{AF48761F-8BF3-BA4F-97AC-807D64FE90C6}">
      <dgm:prSet/>
      <dgm:spPr/>
      <dgm:t>
        <a:bodyPr/>
        <a:lstStyle/>
        <a:p>
          <a:endParaRPr lang="en-US">
            <a:solidFill>
              <a:schemeClr val="tx1"/>
            </a:solidFill>
          </a:endParaRPr>
        </a:p>
      </dgm:t>
    </dgm:pt>
    <dgm:pt modelId="{129AF2C1-6D71-2D48-BA78-74AB25BF1C28}" type="sibTrans" cxnId="{AF48761F-8BF3-BA4F-97AC-807D64FE90C6}">
      <dgm:prSet/>
      <dgm:spPr/>
      <dgm:t>
        <a:bodyPr/>
        <a:lstStyle/>
        <a:p>
          <a:endParaRPr lang="en-US">
            <a:solidFill>
              <a:schemeClr val="tx1"/>
            </a:solidFill>
          </a:endParaRPr>
        </a:p>
      </dgm:t>
    </dgm:pt>
    <dgm:pt modelId="{ADD4A3FC-C5E7-3A44-9B7C-6CD2CF74A736}">
      <dgm:prSet phldrT="[Text]"/>
      <dgm:spPr/>
      <dgm:t>
        <a:bodyPr/>
        <a:lstStyle/>
        <a:p>
          <a:r>
            <a:rPr lang="en-US" dirty="0"/>
            <a:t>Societal attitudes</a:t>
          </a:r>
        </a:p>
      </dgm:t>
      <dgm:extLst>
        <a:ext uri="{E40237B7-FDA0-4F09-8148-C483321AD2D9}">
          <dgm14:cNvPr xmlns:dgm14="http://schemas.microsoft.com/office/drawing/2010/diagram" id="0" name="" descr="Lack of availability&#10;Accessibility&#10;Safety&#10;Physical limitations and health concerns&#10;Financial limitations&#10;Advanced planning and amount of waiting required&#10;Societal attitudes&#10;"/>
        </a:ext>
      </dgm:extLst>
    </dgm:pt>
    <dgm:pt modelId="{628A9842-0846-E941-B453-18BC5408776E}" type="parTrans" cxnId="{22FBD327-5732-494A-9D52-C790FCC2E88E}">
      <dgm:prSet/>
      <dgm:spPr/>
      <dgm:t>
        <a:bodyPr/>
        <a:lstStyle/>
        <a:p>
          <a:endParaRPr lang="en-US">
            <a:solidFill>
              <a:schemeClr val="tx1"/>
            </a:solidFill>
          </a:endParaRPr>
        </a:p>
      </dgm:t>
    </dgm:pt>
    <dgm:pt modelId="{F2B70185-E427-5543-9B9C-BAC9BF98C82B}" type="sibTrans" cxnId="{22FBD327-5732-494A-9D52-C790FCC2E88E}">
      <dgm:prSet/>
      <dgm:spPr/>
      <dgm:t>
        <a:bodyPr/>
        <a:lstStyle/>
        <a:p>
          <a:endParaRPr lang="en-US">
            <a:solidFill>
              <a:schemeClr val="tx1"/>
            </a:solidFill>
          </a:endParaRPr>
        </a:p>
      </dgm:t>
    </dgm:pt>
    <dgm:pt modelId="{7E5CEC94-4D41-1C4F-8A0C-64ED73243E5E}" type="pres">
      <dgm:prSet presAssocID="{802A19A6-2AFE-D24A-AC21-B3B8D9B0D3D9}" presName="diagram" presStyleCnt="0">
        <dgm:presLayoutVars>
          <dgm:dir/>
          <dgm:resizeHandles val="exact"/>
        </dgm:presLayoutVars>
      </dgm:prSet>
      <dgm:spPr/>
    </dgm:pt>
    <dgm:pt modelId="{DA4231E7-5AB1-A24D-8D9E-AED3AB7FF77B}" type="pres">
      <dgm:prSet presAssocID="{9CE1B4FE-7B8A-F544-BC2F-5A0E259EEA61}" presName="node" presStyleLbl="node1" presStyleIdx="0" presStyleCnt="7">
        <dgm:presLayoutVars>
          <dgm:bulletEnabled val="1"/>
        </dgm:presLayoutVars>
      </dgm:prSet>
      <dgm:spPr/>
    </dgm:pt>
    <dgm:pt modelId="{B6B42A2F-408F-DB4C-AE82-EE047DE86EFB}" type="pres">
      <dgm:prSet presAssocID="{FA53ECDB-2817-E047-813B-F6969AC9F8C2}" presName="sibTrans" presStyleCnt="0"/>
      <dgm:spPr/>
    </dgm:pt>
    <dgm:pt modelId="{84237955-4572-FB44-B921-B0DE77F9E867}" type="pres">
      <dgm:prSet presAssocID="{258BC6EE-C77E-8548-99C9-C10B826B073F}" presName="node" presStyleLbl="node1" presStyleIdx="1" presStyleCnt="7">
        <dgm:presLayoutVars>
          <dgm:bulletEnabled val="1"/>
        </dgm:presLayoutVars>
      </dgm:prSet>
      <dgm:spPr/>
    </dgm:pt>
    <dgm:pt modelId="{149577B3-9251-604E-8F23-1B4CBBA3202E}" type="pres">
      <dgm:prSet presAssocID="{84879303-7195-7C4E-950D-6E982ED83F82}" presName="sibTrans" presStyleCnt="0"/>
      <dgm:spPr/>
    </dgm:pt>
    <dgm:pt modelId="{35A68D79-E72C-2E43-9C10-0837F02C8CED}" type="pres">
      <dgm:prSet presAssocID="{BF9A7B23-92C9-7F46-A1E6-504A2F654849}" presName="node" presStyleLbl="node1" presStyleIdx="2" presStyleCnt="7">
        <dgm:presLayoutVars>
          <dgm:bulletEnabled val="1"/>
        </dgm:presLayoutVars>
      </dgm:prSet>
      <dgm:spPr/>
    </dgm:pt>
    <dgm:pt modelId="{2798A0B5-CF05-A64B-AE17-92CE0868BAC4}" type="pres">
      <dgm:prSet presAssocID="{B6F66614-14DF-2A42-9940-FE1437F59F98}" presName="sibTrans" presStyleCnt="0"/>
      <dgm:spPr/>
    </dgm:pt>
    <dgm:pt modelId="{81725FA3-04EA-1A4F-914B-73CFB1B3D6D6}" type="pres">
      <dgm:prSet presAssocID="{FA221128-66BE-5049-AFDD-20D3EFA2188E}" presName="node" presStyleLbl="node1" presStyleIdx="3" presStyleCnt="7">
        <dgm:presLayoutVars>
          <dgm:bulletEnabled val="1"/>
        </dgm:presLayoutVars>
      </dgm:prSet>
      <dgm:spPr/>
    </dgm:pt>
    <dgm:pt modelId="{E7246D5F-DDF1-3C4E-8ABF-F471C825617C}" type="pres">
      <dgm:prSet presAssocID="{4EAEA7DF-8413-FE4D-A2BD-F66216021905}" presName="sibTrans" presStyleCnt="0"/>
      <dgm:spPr/>
    </dgm:pt>
    <dgm:pt modelId="{AC65C815-D101-5146-BB58-EEC29584F1D4}" type="pres">
      <dgm:prSet presAssocID="{E90F86C9-0F7D-1D42-A882-BE86E63858DF}" presName="node" presStyleLbl="node1" presStyleIdx="4" presStyleCnt="7">
        <dgm:presLayoutVars>
          <dgm:bulletEnabled val="1"/>
        </dgm:presLayoutVars>
      </dgm:prSet>
      <dgm:spPr/>
    </dgm:pt>
    <dgm:pt modelId="{CA743AD4-3194-604D-BADE-DB150A220447}" type="pres">
      <dgm:prSet presAssocID="{23BC2557-F3C2-5E46-92BD-D7467105642F}" presName="sibTrans" presStyleCnt="0"/>
      <dgm:spPr/>
    </dgm:pt>
    <dgm:pt modelId="{4B476932-84B4-F24C-9ECB-0F4BF72A91B2}" type="pres">
      <dgm:prSet presAssocID="{D2019B65-D2E9-9040-AF0C-991E00BADB0F}" presName="node" presStyleLbl="node1" presStyleIdx="5" presStyleCnt="7">
        <dgm:presLayoutVars>
          <dgm:bulletEnabled val="1"/>
        </dgm:presLayoutVars>
      </dgm:prSet>
      <dgm:spPr/>
    </dgm:pt>
    <dgm:pt modelId="{C234517E-0967-1442-9585-FB5FE2F0F074}" type="pres">
      <dgm:prSet presAssocID="{129AF2C1-6D71-2D48-BA78-74AB25BF1C28}" presName="sibTrans" presStyleCnt="0"/>
      <dgm:spPr/>
    </dgm:pt>
    <dgm:pt modelId="{4538AD00-89D0-B64D-B940-EAB04D55840B}" type="pres">
      <dgm:prSet presAssocID="{ADD4A3FC-C5E7-3A44-9B7C-6CD2CF74A736}" presName="node" presStyleLbl="node1" presStyleIdx="6" presStyleCnt="7">
        <dgm:presLayoutVars>
          <dgm:bulletEnabled val="1"/>
        </dgm:presLayoutVars>
      </dgm:prSet>
      <dgm:spPr/>
    </dgm:pt>
  </dgm:ptLst>
  <dgm:cxnLst>
    <dgm:cxn modelId="{3EE7591A-7236-614E-AD67-39BB0686E016}" type="presOf" srcId="{D2019B65-D2E9-9040-AF0C-991E00BADB0F}" destId="{4B476932-84B4-F24C-9ECB-0F4BF72A91B2}" srcOrd="0" destOrd="0" presId="urn:microsoft.com/office/officeart/2005/8/layout/default"/>
    <dgm:cxn modelId="{AF48761F-8BF3-BA4F-97AC-807D64FE90C6}" srcId="{802A19A6-2AFE-D24A-AC21-B3B8D9B0D3D9}" destId="{D2019B65-D2E9-9040-AF0C-991E00BADB0F}" srcOrd="5" destOrd="0" parTransId="{E2FF9DF1-6657-E941-B80D-6B992F9E6386}" sibTransId="{129AF2C1-6D71-2D48-BA78-74AB25BF1C28}"/>
    <dgm:cxn modelId="{77B7BF22-1A55-5C47-845E-4EFA3A2A7161}" type="presOf" srcId="{9CE1B4FE-7B8A-F544-BC2F-5A0E259EEA61}" destId="{DA4231E7-5AB1-A24D-8D9E-AED3AB7FF77B}" srcOrd="0" destOrd="0" presId="urn:microsoft.com/office/officeart/2005/8/layout/default"/>
    <dgm:cxn modelId="{22FBD327-5732-494A-9D52-C790FCC2E88E}" srcId="{802A19A6-2AFE-D24A-AC21-B3B8D9B0D3D9}" destId="{ADD4A3FC-C5E7-3A44-9B7C-6CD2CF74A736}" srcOrd="6" destOrd="0" parTransId="{628A9842-0846-E941-B453-18BC5408776E}" sibTransId="{F2B70185-E427-5543-9B9C-BAC9BF98C82B}"/>
    <dgm:cxn modelId="{F1AFC930-F099-D247-8F90-ABFDA45A69CA}" srcId="{802A19A6-2AFE-D24A-AC21-B3B8D9B0D3D9}" destId="{9CE1B4FE-7B8A-F544-BC2F-5A0E259EEA61}" srcOrd="0" destOrd="0" parTransId="{6376D9BD-10EF-C942-B598-B29A85DCAF0C}" sibTransId="{FA53ECDB-2817-E047-813B-F6969AC9F8C2}"/>
    <dgm:cxn modelId="{518B8034-43CE-4B46-9578-D3614327BF64}" srcId="{802A19A6-2AFE-D24A-AC21-B3B8D9B0D3D9}" destId="{FA221128-66BE-5049-AFDD-20D3EFA2188E}" srcOrd="3" destOrd="0" parTransId="{B56859B7-72F9-9C42-BC67-00C2BA4F2B96}" sibTransId="{4EAEA7DF-8413-FE4D-A2BD-F66216021905}"/>
    <dgm:cxn modelId="{4600D761-2C60-6E4D-A552-607F4A2FD67B}" srcId="{802A19A6-2AFE-D24A-AC21-B3B8D9B0D3D9}" destId="{E90F86C9-0F7D-1D42-A882-BE86E63858DF}" srcOrd="4" destOrd="0" parTransId="{E0BC5133-9D44-7E4D-9810-74225D11FAF0}" sibTransId="{23BC2557-F3C2-5E46-92BD-D7467105642F}"/>
    <dgm:cxn modelId="{CE35228F-E20E-E846-9626-CC7E309966A5}" type="presOf" srcId="{802A19A6-2AFE-D24A-AC21-B3B8D9B0D3D9}" destId="{7E5CEC94-4D41-1C4F-8A0C-64ED73243E5E}" srcOrd="0" destOrd="0" presId="urn:microsoft.com/office/officeart/2005/8/layout/default"/>
    <dgm:cxn modelId="{A2235D9B-3CC4-7242-A98A-6A60099E7297}" type="presOf" srcId="{BF9A7B23-92C9-7F46-A1E6-504A2F654849}" destId="{35A68D79-E72C-2E43-9C10-0837F02C8CED}" srcOrd="0" destOrd="0" presId="urn:microsoft.com/office/officeart/2005/8/layout/default"/>
    <dgm:cxn modelId="{739234A0-89CA-1948-8BBD-6C0F95D84403}" type="presOf" srcId="{FA221128-66BE-5049-AFDD-20D3EFA2188E}" destId="{81725FA3-04EA-1A4F-914B-73CFB1B3D6D6}" srcOrd="0" destOrd="0" presId="urn:microsoft.com/office/officeart/2005/8/layout/default"/>
    <dgm:cxn modelId="{B4F86EA0-F9EE-464F-BF61-FCF97BD6092F}" type="presOf" srcId="{258BC6EE-C77E-8548-99C9-C10B826B073F}" destId="{84237955-4572-FB44-B921-B0DE77F9E867}" srcOrd="0" destOrd="0" presId="urn:microsoft.com/office/officeart/2005/8/layout/default"/>
    <dgm:cxn modelId="{FC4931C8-3638-6D4F-99DB-A3AD4487BC91}" type="presOf" srcId="{ADD4A3FC-C5E7-3A44-9B7C-6CD2CF74A736}" destId="{4538AD00-89D0-B64D-B940-EAB04D55840B}" srcOrd="0" destOrd="0" presId="urn:microsoft.com/office/officeart/2005/8/layout/default"/>
    <dgm:cxn modelId="{DA1038CF-A1F3-864D-84A7-E3BFACB940E7}" type="presOf" srcId="{E90F86C9-0F7D-1D42-A882-BE86E63858DF}" destId="{AC65C815-D101-5146-BB58-EEC29584F1D4}" srcOrd="0" destOrd="0" presId="urn:microsoft.com/office/officeart/2005/8/layout/default"/>
    <dgm:cxn modelId="{625491E9-E3F4-E043-B380-A80F80CDE42E}" srcId="{802A19A6-2AFE-D24A-AC21-B3B8D9B0D3D9}" destId="{BF9A7B23-92C9-7F46-A1E6-504A2F654849}" srcOrd="2" destOrd="0" parTransId="{8E3C6C93-1036-D443-99A2-945AC2F01F46}" sibTransId="{B6F66614-14DF-2A42-9940-FE1437F59F98}"/>
    <dgm:cxn modelId="{1FFE5EF6-5BBD-5A41-B8FD-1F1B0F119533}" srcId="{802A19A6-2AFE-D24A-AC21-B3B8D9B0D3D9}" destId="{258BC6EE-C77E-8548-99C9-C10B826B073F}" srcOrd="1" destOrd="0" parTransId="{D94DD506-40F3-1B4D-83F4-A88B65DA92C3}" sibTransId="{84879303-7195-7C4E-950D-6E982ED83F82}"/>
    <dgm:cxn modelId="{2F5E6C01-C715-A54B-90E2-8FF3E6420996}" type="presParOf" srcId="{7E5CEC94-4D41-1C4F-8A0C-64ED73243E5E}" destId="{DA4231E7-5AB1-A24D-8D9E-AED3AB7FF77B}" srcOrd="0" destOrd="0" presId="urn:microsoft.com/office/officeart/2005/8/layout/default"/>
    <dgm:cxn modelId="{A343836F-591C-7F48-90F3-9B327178778C}" type="presParOf" srcId="{7E5CEC94-4D41-1C4F-8A0C-64ED73243E5E}" destId="{B6B42A2F-408F-DB4C-AE82-EE047DE86EFB}" srcOrd="1" destOrd="0" presId="urn:microsoft.com/office/officeart/2005/8/layout/default"/>
    <dgm:cxn modelId="{1203D222-8C94-B54E-B8D0-F75154FC3269}" type="presParOf" srcId="{7E5CEC94-4D41-1C4F-8A0C-64ED73243E5E}" destId="{84237955-4572-FB44-B921-B0DE77F9E867}" srcOrd="2" destOrd="0" presId="urn:microsoft.com/office/officeart/2005/8/layout/default"/>
    <dgm:cxn modelId="{CD19E51F-B888-FE4D-9981-A585CF9B2697}" type="presParOf" srcId="{7E5CEC94-4D41-1C4F-8A0C-64ED73243E5E}" destId="{149577B3-9251-604E-8F23-1B4CBBA3202E}" srcOrd="3" destOrd="0" presId="urn:microsoft.com/office/officeart/2005/8/layout/default"/>
    <dgm:cxn modelId="{0DD3A6D7-F529-8241-AEF6-F4BC0E14CA7F}" type="presParOf" srcId="{7E5CEC94-4D41-1C4F-8A0C-64ED73243E5E}" destId="{35A68D79-E72C-2E43-9C10-0837F02C8CED}" srcOrd="4" destOrd="0" presId="urn:microsoft.com/office/officeart/2005/8/layout/default"/>
    <dgm:cxn modelId="{972F8EED-5BD6-C14C-9DE3-7BC4BCF18268}" type="presParOf" srcId="{7E5CEC94-4D41-1C4F-8A0C-64ED73243E5E}" destId="{2798A0B5-CF05-A64B-AE17-92CE0868BAC4}" srcOrd="5" destOrd="0" presId="urn:microsoft.com/office/officeart/2005/8/layout/default"/>
    <dgm:cxn modelId="{116C844A-1332-0F45-8AC3-E64E09C54456}" type="presParOf" srcId="{7E5CEC94-4D41-1C4F-8A0C-64ED73243E5E}" destId="{81725FA3-04EA-1A4F-914B-73CFB1B3D6D6}" srcOrd="6" destOrd="0" presId="urn:microsoft.com/office/officeart/2005/8/layout/default"/>
    <dgm:cxn modelId="{990119C2-CF2B-7140-B5F2-C449B36F62BC}" type="presParOf" srcId="{7E5CEC94-4D41-1C4F-8A0C-64ED73243E5E}" destId="{E7246D5F-DDF1-3C4E-8ABF-F471C825617C}" srcOrd="7" destOrd="0" presId="urn:microsoft.com/office/officeart/2005/8/layout/default"/>
    <dgm:cxn modelId="{F71A8B52-8F62-5448-88A2-9ED0C45F1A44}" type="presParOf" srcId="{7E5CEC94-4D41-1C4F-8A0C-64ED73243E5E}" destId="{AC65C815-D101-5146-BB58-EEC29584F1D4}" srcOrd="8" destOrd="0" presId="urn:microsoft.com/office/officeart/2005/8/layout/default"/>
    <dgm:cxn modelId="{070C86B5-62B1-DF41-AE65-6CF27530B3DD}" type="presParOf" srcId="{7E5CEC94-4D41-1C4F-8A0C-64ED73243E5E}" destId="{CA743AD4-3194-604D-BADE-DB150A220447}" srcOrd="9" destOrd="0" presId="urn:microsoft.com/office/officeart/2005/8/layout/default"/>
    <dgm:cxn modelId="{2853990D-EA7F-5B4A-9608-038D017E1FEE}" type="presParOf" srcId="{7E5CEC94-4D41-1C4F-8A0C-64ED73243E5E}" destId="{4B476932-84B4-F24C-9ECB-0F4BF72A91B2}" srcOrd="10" destOrd="0" presId="urn:microsoft.com/office/officeart/2005/8/layout/default"/>
    <dgm:cxn modelId="{62639BFD-DF11-7744-A0ED-621CFE3E7F71}" type="presParOf" srcId="{7E5CEC94-4D41-1C4F-8A0C-64ED73243E5E}" destId="{C234517E-0967-1442-9585-FB5FE2F0F074}" srcOrd="11" destOrd="0" presId="urn:microsoft.com/office/officeart/2005/8/layout/default"/>
    <dgm:cxn modelId="{28AE1BE9-FF0C-6F4C-816A-434DF1BCB533}" type="presParOf" srcId="{7E5CEC94-4D41-1C4F-8A0C-64ED73243E5E}" destId="{4538AD00-89D0-B64D-B940-EAB04D55840B}"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6566062-6E0D-AF48-9E0B-C823D73E5CD9}" type="doc">
      <dgm:prSet loTypeId="urn:microsoft.com/office/officeart/2005/8/layout/radial6" loCatId="" qsTypeId="urn:microsoft.com/office/officeart/2005/8/quickstyle/simple2" qsCatId="simple" csTypeId="urn:microsoft.com/office/officeart/2005/8/colors/accent3_1" csCatId="accent3" phldr="1"/>
      <dgm:spPr/>
      <dgm:t>
        <a:bodyPr/>
        <a:lstStyle/>
        <a:p>
          <a:endParaRPr lang="en-US"/>
        </a:p>
      </dgm:t>
    </dgm:pt>
    <dgm:pt modelId="{5CD61A16-5739-CE4C-8100-B8548CFD2E41}">
      <dgm:prSet phldrT="[Text]"/>
      <dgm:spPr/>
      <dgm:t>
        <a:bodyPr/>
        <a:lstStyle/>
        <a:p>
          <a:r>
            <a:rPr lang="en-US"/>
            <a:t>Accessibility</a:t>
          </a:r>
        </a:p>
      </dgm:t>
    </dgm:pt>
    <dgm:pt modelId="{EB71B17D-8788-8F4B-B9EA-772B8F3F0D8A}" type="parTrans" cxnId="{27418237-5259-4241-9180-465A58D220A8}">
      <dgm:prSet/>
      <dgm:spPr/>
      <dgm:t>
        <a:bodyPr/>
        <a:lstStyle/>
        <a:p>
          <a:endParaRPr lang="en-US"/>
        </a:p>
      </dgm:t>
    </dgm:pt>
    <dgm:pt modelId="{35A321DF-74EE-FA45-B9A2-546F62FC7271}" type="sibTrans" cxnId="{27418237-5259-4241-9180-465A58D220A8}">
      <dgm:prSet/>
      <dgm:spPr/>
      <dgm:t>
        <a:bodyPr/>
        <a:lstStyle/>
        <a:p>
          <a:endParaRPr lang="en-US"/>
        </a:p>
      </dgm:t>
    </dgm:pt>
    <dgm:pt modelId="{6D918D6A-67B5-1C4A-B3B2-6582932AFA68}">
      <dgm:prSet phldrT="[Text]"/>
      <dgm:spPr/>
      <dgm:t>
        <a:bodyPr/>
        <a:lstStyle/>
        <a:p>
          <a:r>
            <a:rPr lang="en-US" dirty="0"/>
            <a:t>Transferring</a:t>
          </a:r>
        </a:p>
      </dgm:t>
    </dgm:pt>
    <dgm:pt modelId="{AC556EDD-167C-564B-B512-F350CB063E28}" type="parTrans" cxnId="{5C167AF7-3F7A-444B-B871-B4E31BC1A766}">
      <dgm:prSet/>
      <dgm:spPr/>
      <dgm:t>
        <a:bodyPr/>
        <a:lstStyle/>
        <a:p>
          <a:endParaRPr lang="en-US"/>
        </a:p>
      </dgm:t>
    </dgm:pt>
    <dgm:pt modelId="{CF9C4D55-E2AD-7044-A933-37A6DA22BBE8}" type="sibTrans" cxnId="{5C167AF7-3F7A-444B-B871-B4E31BC1A766}">
      <dgm:prSet/>
      <dgm:spPr/>
      <dgm:t>
        <a:bodyPr/>
        <a:lstStyle/>
        <a:p>
          <a:endParaRPr lang="en-US"/>
        </a:p>
      </dgm:t>
    </dgm:pt>
    <dgm:pt modelId="{A5810602-E048-634D-8273-197A8FA0C280}">
      <dgm:prSet phldrT="[Text]"/>
      <dgm:spPr/>
      <dgm:t>
        <a:bodyPr/>
        <a:lstStyle/>
        <a:p>
          <a:r>
            <a:rPr lang="en-US"/>
            <a:t>Steps and stairs</a:t>
          </a:r>
          <a:endParaRPr lang="en-US" dirty="0"/>
        </a:p>
      </dgm:t>
    </dgm:pt>
    <dgm:pt modelId="{DEAAD2A1-E109-6749-9E9F-595F7EC03165}" type="parTrans" cxnId="{704925C3-AC4C-7F48-8AE8-8A1E736CD4DF}">
      <dgm:prSet/>
      <dgm:spPr/>
      <dgm:t>
        <a:bodyPr/>
        <a:lstStyle/>
        <a:p>
          <a:endParaRPr lang="en-US"/>
        </a:p>
      </dgm:t>
    </dgm:pt>
    <dgm:pt modelId="{D301FAB9-1A80-434D-8853-A59ADB65C344}" type="sibTrans" cxnId="{704925C3-AC4C-7F48-8AE8-8A1E736CD4DF}">
      <dgm:prSet/>
      <dgm:spPr/>
      <dgm:t>
        <a:bodyPr/>
        <a:lstStyle/>
        <a:p>
          <a:endParaRPr lang="en-US"/>
        </a:p>
      </dgm:t>
    </dgm:pt>
    <dgm:pt modelId="{04DF6C5A-564B-6A4A-ACF9-493424C6A852}">
      <dgm:prSet phldrT="[Text]"/>
      <dgm:spPr/>
      <dgm:t>
        <a:bodyPr/>
        <a:lstStyle/>
        <a:p>
          <a:r>
            <a:rPr lang="en-US" dirty="0"/>
            <a:t>Limited access to accessible vehicles</a:t>
          </a:r>
        </a:p>
      </dgm:t>
    </dgm:pt>
    <dgm:pt modelId="{77AE4A54-D118-FD4B-90DE-29BD83A27F2C}" type="parTrans" cxnId="{BCC219F4-C714-E94D-8574-7326CCA00B70}">
      <dgm:prSet/>
      <dgm:spPr/>
      <dgm:t>
        <a:bodyPr/>
        <a:lstStyle/>
        <a:p>
          <a:endParaRPr lang="en-US"/>
        </a:p>
      </dgm:t>
    </dgm:pt>
    <dgm:pt modelId="{5CB36DDE-4AE9-1D42-AA05-9564BCF54C00}" type="sibTrans" cxnId="{BCC219F4-C714-E94D-8574-7326CCA00B70}">
      <dgm:prSet/>
      <dgm:spPr/>
      <dgm:t>
        <a:bodyPr/>
        <a:lstStyle/>
        <a:p>
          <a:endParaRPr lang="en-US"/>
        </a:p>
      </dgm:t>
    </dgm:pt>
    <dgm:pt modelId="{A3B59C1C-4E9F-0D45-9D56-B3773345DB15}">
      <dgm:prSet phldrT="[Text]"/>
      <dgm:spPr/>
      <dgm:t>
        <a:bodyPr/>
        <a:lstStyle/>
        <a:p>
          <a:r>
            <a:rPr lang="en-US" dirty="0"/>
            <a:t>Wheelchair access and storage</a:t>
          </a:r>
        </a:p>
      </dgm:t>
    </dgm:pt>
    <dgm:pt modelId="{4D6A46D5-85BF-2347-AB01-1EEE80736EB3}" type="parTrans" cxnId="{0C8F51B5-8636-884F-847A-9735270196D4}">
      <dgm:prSet/>
      <dgm:spPr/>
      <dgm:t>
        <a:bodyPr/>
        <a:lstStyle/>
        <a:p>
          <a:endParaRPr lang="en-US"/>
        </a:p>
      </dgm:t>
    </dgm:pt>
    <dgm:pt modelId="{D21480EC-2309-A54C-92BA-4663249A9EB6}" type="sibTrans" cxnId="{0C8F51B5-8636-884F-847A-9735270196D4}">
      <dgm:prSet/>
      <dgm:spPr/>
      <dgm:t>
        <a:bodyPr/>
        <a:lstStyle/>
        <a:p>
          <a:endParaRPr lang="en-US"/>
        </a:p>
      </dgm:t>
    </dgm:pt>
    <dgm:pt modelId="{FE9FB33B-2D86-F048-965B-80479FAE6EDF}">
      <dgm:prSet phldrT="[Text]"/>
      <dgm:spPr/>
      <dgm:t>
        <a:bodyPr/>
        <a:lstStyle/>
        <a:p>
          <a:r>
            <a:rPr lang="en-US"/>
            <a:t>Lack of handicap accessible spaces</a:t>
          </a:r>
          <a:endParaRPr lang="en-US" dirty="0"/>
        </a:p>
      </dgm:t>
    </dgm:pt>
    <dgm:pt modelId="{07B28137-D8BB-9B4F-B84C-F400055EC8F4}" type="parTrans" cxnId="{AC527129-FFDC-094B-8379-2A665CB2A74C}">
      <dgm:prSet/>
      <dgm:spPr/>
      <dgm:t>
        <a:bodyPr/>
        <a:lstStyle/>
        <a:p>
          <a:endParaRPr lang="en-US"/>
        </a:p>
      </dgm:t>
    </dgm:pt>
    <dgm:pt modelId="{9EC99839-224D-D447-9F75-2013E064449C}" type="sibTrans" cxnId="{AC527129-FFDC-094B-8379-2A665CB2A74C}">
      <dgm:prSet/>
      <dgm:spPr/>
      <dgm:t>
        <a:bodyPr/>
        <a:lstStyle/>
        <a:p>
          <a:endParaRPr lang="en-US"/>
        </a:p>
      </dgm:t>
    </dgm:pt>
    <dgm:pt modelId="{919108E0-3215-5446-B2EA-48F1D7C498E6}" type="pres">
      <dgm:prSet presAssocID="{A6566062-6E0D-AF48-9E0B-C823D73E5CD9}" presName="Name0" presStyleCnt="0">
        <dgm:presLayoutVars>
          <dgm:chMax val="1"/>
          <dgm:dir/>
          <dgm:animLvl val="ctr"/>
          <dgm:resizeHandles val="exact"/>
        </dgm:presLayoutVars>
      </dgm:prSet>
      <dgm:spPr/>
    </dgm:pt>
    <dgm:pt modelId="{484705FE-5F43-C24A-944C-084BFD23D1EF}" type="pres">
      <dgm:prSet presAssocID="{5CD61A16-5739-CE4C-8100-B8548CFD2E41}" presName="centerShape" presStyleLbl="node0" presStyleIdx="0" presStyleCnt="1"/>
      <dgm:spPr/>
    </dgm:pt>
    <dgm:pt modelId="{F256CA32-C917-704B-87C4-99D18D120EE8}" type="pres">
      <dgm:prSet presAssocID="{6D918D6A-67B5-1C4A-B3B2-6582932AFA68}" presName="node" presStyleLbl="node1" presStyleIdx="0" presStyleCnt="5">
        <dgm:presLayoutVars>
          <dgm:bulletEnabled val="1"/>
        </dgm:presLayoutVars>
      </dgm:prSet>
      <dgm:spPr/>
    </dgm:pt>
    <dgm:pt modelId="{120E16B7-DAED-7B48-9406-2275325A0B43}" type="pres">
      <dgm:prSet presAssocID="{6D918D6A-67B5-1C4A-B3B2-6582932AFA68}" presName="dummy" presStyleCnt="0"/>
      <dgm:spPr/>
    </dgm:pt>
    <dgm:pt modelId="{DDDAC392-DE37-2244-8C5B-6C7311127E52}" type="pres">
      <dgm:prSet presAssocID="{CF9C4D55-E2AD-7044-A933-37A6DA22BBE8}" presName="sibTrans" presStyleLbl="sibTrans2D1" presStyleIdx="0" presStyleCnt="5"/>
      <dgm:spPr/>
    </dgm:pt>
    <dgm:pt modelId="{A7D95EF4-48F7-584A-A7D6-095834402898}" type="pres">
      <dgm:prSet presAssocID="{A5810602-E048-634D-8273-197A8FA0C280}" presName="node" presStyleLbl="node1" presStyleIdx="1" presStyleCnt="5">
        <dgm:presLayoutVars>
          <dgm:bulletEnabled val="1"/>
        </dgm:presLayoutVars>
      </dgm:prSet>
      <dgm:spPr/>
    </dgm:pt>
    <dgm:pt modelId="{E9ED5BD4-C911-1D4D-962A-CBF4590E5794}" type="pres">
      <dgm:prSet presAssocID="{A5810602-E048-634D-8273-197A8FA0C280}" presName="dummy" presStyleCnt="0"/>
      <dgm:spPr/>
    </dgm:pt>
    <dgm:pt modelId="{19D32D3E-7EA4-094F-8FB4-2D8D51B26004}" type="pres">
      <dgm:prSet presAssocID="{D301FAB9-1A80-434D-8853-A59ADB65C344}" presName="sibTrans" presStyleLbl="sibTrans2D1" presStyleIdx="1" presStyleCnt="5"/>
      <dgm:spPr/>
    </dgm:pt>
    <dgm:pt modelId="{AE5367DB-48C6-1C4D-A6E6-2E0430FCE333}" type="pres">
      <dgm:prSet presAssocID="{04DF6C5A-564B-6A4A-ACF9-493424C6A852}" presName="node" presStyleLbl="node1" presStyleIdx="2" presStyleCnt="5">
        <dgm:presLayoutVars>
          <dgm:bulletEnabled val="1"/>
        </dgm:presLayoutVars>
      </dgm:prSet>
      <dgm:spPr/>
    </dgm:pt>
    <dgm:pt modelId="{988C1DB4-256B-C34F-B4FF-FBBDE583EB3A}" type="pres">
      <dgm:prSet presAssocID="{04DF6C5A-564B-6A4A-ACF9-493424C6A852}" presName="dummy" presStyleCnt="0"/>
      <dgm:spPr/>
    </dgm:pt>
    <dgm:pt modelId="{B242A51F-208E-F442-8EBE-9A453A923BA4}" type="pres">
      <dgm:prSet presAssocID="{5CB36DDE-4AE9-1D42-AA05-9564BCF54C00}" presName="sibTrans" presStyleLbl="sibTrans2D1" presStyleIdx="2" presStyleCnt="5"/>
      <dgm:spPr/>
    </dgm:pt>
    <dgm:pt modelId="{E1123980-45F6-FC47-A98B-6E0A00E3FA3A}" type="pres">
      <dgm:prSet presAssocID="{A3B59C1C-4E9F-0D45-9D56-B3773345DB15}" presName="node" presStyleLbl="node1" presStyleIdx="3" presStyleCnt="5">
        <dgm:presLayoutVars>
          <dgm:bulletEnabled val="1"/>
        </dgm:presLayoutVars>
      </dgm:prSet>
      <dgm:spPr/>
    </dgm:pt>
    <dgm:pt modelId="{DE02C847-258D-9A47-820B-42986DBB757A}" type="pres">
      <dgm:prSet presAssocID="{A3B59C1C-4E9F-0D45-9D56-B3773345DB15}" presName="dummy" presStyleCnt="0"/>
      <dgm:spPr/>
    </dgm:pt>
    <dgm:pt modelId="{74F064C6-9140-CF46-B79C-47598413E5DC}" type="pres">
      <dgm:prSet presAssocID="{D21480EC-2309-A54C-92BA-4663249A9EB6}" presName="sibTrans" presStyleLbl="sibTrans2D1" presStyleIdx="3" presStyleCnt="5"/>
      <dgm:spPr/>
    </dgm:pt>
    <dgm:pt modelId="{1207C99E-C88B-1749-979B-C991C273632B}" type="pres">
      <dgm:prSet presAssocID="{FE9FB33B-2D86-F048-965B-80479FAE6EDF}" presName="node" presStyleLbl="node1" presStyleIdx="4" presStyleCnt="5">
        <dgm:presLayoutVars>
          <dgm:bulletEnabled val="1"/>
        </dgm:presLayoutVars>
      </dgm:prSet>
      <dgm:spPr/>
    </dgm:pt>
    <dgm:pt modelId="{3DB19944-312E-A142-B73A-B8FB9DB6BDF8}" type="pres">
      <dgm:prSet presAssocID="{FE9FB33B-2D86-F048-965B-80479FAE6EDF}" presName="dummy" presStyleCnt="0"/>
      <dgm:spPr/>
    </dgm:pt>
    <dgm:pt modelId="{E8635B5C-A01B-6442-A9BB-FD0A73DCB8BF}" type="pres">
      <dgm:prSet presAssocID="{9EC99839-224D-D447-9F75-2013E064449C}" presName="sibTrans" presStyleLbl="sibTrans2D1" presStyleIdx="4" presStyleCnt="5"/>
      <dgm:spPr/>
    </dgm:pt>
  </dgm:ptLst>
  <dgm:cxnLst>
    <dgm:cxn modelId="{B89D3716-11F5-D845-8A77-42E29D1B6057}" type="presOf" srcId="{04DF6C5A-564B-6A4A-ACF9-493424C6A852}" destId="{AE5367DB-48C6-1C4D-A6E6-2E0430FCE333}" srcOrd="0" destOrd="0" presId="urn:microsoft.com/office/officeart/2005/8/layout/radial6"/>
    <dgm:cxn modelId="{AC527129-FFDC-094B-8379-2A665CB2A74C}" srcId="{5CD61A16-5739-CE4C-8100-B8548CFD2E41}" destId="{FE9FB33B-2D86-F048-965B-80479FAE6EDF}" srcOrd="4" destOrd="0" parTransId="{07B28137-D8BB-9B4F-B84C-F400055EC8F4}" sibTransId="{9EC99839-224D-D447-9F75-2013E064449C}"/>
    <dgm:cxn modelId="{E526D62F-7721-EC44-A6E0-CA4637CDDFE0}" type="presOf" srcId="{9EC99839-224D-D447-9F75-2013E064449C}" destId="{E8635B5C-A01B-6442-A9BB-FD0A73DCB8BF}" srcOrd="0" destOrd="0" presId="urn:microsoft.com/office/officeart/2005/8/layout/radial6"/>
    <dgm:cxn modelId="{3ADB2D32-4DED-B144-B8EA-0FA6C61DA0F9}" type="presOf" srcId="{A6566062-6E0D-AF48-9E0B-C823D73E5CD9}" destId="{919108E0-3215-5446-B2EA-48F1D7C498E6}" srcOrd="0" destOrd="0" presId="urn:microsoft.com/office/officeart/2005/8/layout/radial6"/>
    <dgm:cxn modelId="{71CF0337-053E-E44E-B95E-2F1864F8018C}" type="presOf" srcId="{5CB36DDE-4AE9-1D42-AA05-9564BCF54C00}" destId="{B242A51F-208E-F442-8EBE-9A453A923BA4}" srcOrd="0" destOrd="0" presId="urn:microsoft.com/office/officeart/2005/8/layout/radial6"/>
    <dgm:cxn modelId="{27418237-5259-4241-9180-465A58D220A8}" srcId="{A6566062-6E0D-AF48-9E0B-C823D73E5CD9}" destId="{5CD61A16-5739-CE4C-8100-B8548CFD2E41}" srcOrd="0" destOrd="0" parTransId="{EB71B17D-8788-8F4B-B9EA-772B8F3F0D8A}" sibTransId="{35A321DF-74EE-FA45-B9A2-546F62FC7271}"/>
    <dgm:cxn modelId="{D3ED5D62-B57B-0E4E-B09E-683190B83595}" type="presOf" srcId="{5CD61A16-5739-CE4C-8100-B8548CFD2E41}" destId="{484705FE-5F43-C24A-944C-084BFD23D1EF}" srcOrd="0" destOrd="0" presId="urn:microsoft.com/office/officeart/2005/8/layout/radial6"/>
    <dgm:cxn modelId="{003E0171-4A9D-2247-B5CF-FAF10F56B1FD}" type="presOf" srcId="{6D918D6A-67B5-1C4A-B3B2-6582932AFA68}" destId="{F256CA32-C917-704B-87C4-99D18D120EE8}" srcOrd="0" destOrd="0" presId="urn:microsoft.com/office/officeart/2005/8/layout/radial6"/>
    <dgm:cxn modelId="{D7B81659-6D22-DE40-A11E-17708326C331}" type="presOf" srcId="{CF9C4D55-E2AD-7044-A933-37A6DA22BBE8}" destId="{DDDAC392-DE37-2244-8C5B-6C7311127E52}" srcOrd="0" destOrd="0" presId="urn:microsoft.com/office/officeart/2005/8/layout/radial6"/>
    <dgm:cxn modelId="{16AED980-8A0B-5E4C-A0BA-A261812D455E}" type="presOf" srcId="{FE9FB33B-2D86-F048-965B-80479FAE6EDF}" destId="{1207C99E-C88B-1749-979B-C991C273632B}" srcOrd="0" destOrd="0" presId="urn:microsoft.com/office/officeart/2005/8/layout/radial6"/>
    <dgm:cxn modelId="{4B363A90-75E6-4F42-B1E4-D068A5778B1C}" type="presOf" srcId="{A3B59C1C-4E9F-0D45-9D56-B3773345DB15}" destId="{E1123980-45F6-FC47-A98B-6E0A00E3FA3A}" srcOrd="0" destOrd="0" presId="urn:microsoft.com/office/officeart/2005/8/layout/radial6"/>
    <dgm:cxn modelId="{0C8F51B5-8636-884F-847A-9735270196D4}" srcId="{5CD61A16-5739-CE4C-8100-B8548CFD2E41}" destId="{A3B59C1C-4E9F-0D45-9D56-B3773345DB15}" srcOrd="3" destOrd="0" parTransId="{4D6A46D5-85BF-2347-AB01-1EEE80736EB3}" sibTransId="{D21480EC-2309-A54C-92BA-4663249A9EB6}"/>
    <dgm:cxn modelId="{EF40A1BA-E6AD-7F4B-98AC-9D923CB02F38}" type="presOf" srcId="{D301FAB9-1A80-434D-8853-A59ADB65C344}" destId="{19D32D3E-7EA4-094F-8FB4-2D8D51B26004}" srcOrd="0" destOrd="0" presId="urn:microsoft.com/office/officeart/2005/8/layout/radial6"/>
    <dgm:cxn modelId="{113D6CBB-54ED-7142-9F9D-6A2AD3E27E9F}" type="presOf" srcId="{D21480EC-2309-A54C-92BA-4663249A9EB6}" destId="{74F064C6-9140-CF46-B79C-47598413E5DC}" srcOrd="0" destOrd="0" presId="urn:microsoft.com/office/officeart/2005/8/layout/radial6"/>
    <dgm:cxn modelId="{704925C3-AC4C-7F48-8AE8-8A1E736CD4DF}" srcId="{5CD61A16-5739-CE4C-8100-B8548CFD2E41}" destId="{A5810602-E048-634D-8273-197A8FA0C280}" srcOrd="1" destOrd="0" parTransId="{DEAAD2A1-E109-6749-9E9F-595F7EC03165}" sibTransId="{D301FAB9-1A80-434D-8853-A59ADB65C344}"/>
    <dgm:cxn modelId="{BCC219F4-C714-E94D-8574-7326CCA00B70}" srcId="{5CD61A16-5739-CE4C-8100-B8548CFD2E41}" destId="{04DF6C5A-564B-6A4A-ACF9-493424C6A852}" srcOrd="2" destOrd="0" parTransId="{77AE4A54-D118-FD4B-90DE-29BD83A27F2C}" sibTransId="{5CB36DDE-4AE9-1D42-AA05-9564BCF54C00}"/>
    <dgm:cxn modelId="{5C167AF7-3F7A-444B-B871-B4E31BC1A766}" srcId="{5CD61A16-5739-CE4C-8100-B8548CFD2E41}" destId="{6D918D6A-67B5-1C4A-B3B2-6582932AFA68}" srcOrd="0" destOrd="0" parTransId="{AC556EDD-167C-564B-B512-F350CB063E28}" sibTransId="{CF9C4D55-E2AD-7044-A933-37A6DA22BBE8}"/>
    <dgm:cxn modelId="{78DE54FA-B5A5-204E-A457-C6C1D5644D06}" type="presOf" srcId="{A5810602-E048-634D-8273-197A8FA0C280}" destId="{A7D95EF4-48F7-584A-A7D6-095834402898}" srcOrd="0" destOrd="0" presId="urn:microsoft.com/office/officeart/2005/8/layout/radial6"/>
    <dgm:cxn modelId="{40002600-27FF-6E48-AEF8-963A7BC21A96}" type="presParOf" srcId="{919108E0-3215-5446-B2EA-48F1D7C498E6}" destId="{484705FE-5F43-C24A-944C-084BFD23D1EF}" srcOrd="0" destOrd="0" presId="urn:microsoft.com/office/officeart/2005/8/layout/radial6"/>
    <dgm:cxn modelId="{ADB5D451-7AF4-0D48-8F48-76D70973DE65}" type="presParOf" srcId="{919108E0-3215-5446-B2EA-48F1D7C498E6}" destId="{F256CA32-C917-704B-87C4-99D18D120EE8}" srcOrd="1" destOrd="0" presId="urn:microsoft.com/office/officeart/2005/8/layout/radial6"/>
    <dgm:cxn modelId="{56A8F4E5-9454-5C4B-A9B1-C9BD6169A12F}" type="presParOf" srcId="{919108E0-3215-5446-B2EA-48F1D7C498E6}" destId="{120E16B7-DAED-7B48-9406-2275325A0B43}" srcOrd="2" destOrd="0" presId="urn:microsoft.com/office/officeart/2005/8/layout/radial6"/>
    <dgm:cxn modelId="{EC760366-877A-974C-8F57-C64C21D9308A}" type="presParOf" srcId="{919108E0-3215-5446-B2EA-48F1D7C498E6}" destId="{DDDAC392-DE37-2244-8C5B-6C7311127E52}" srcOrd="3" destOrd="0" presId="urn:microsoft.com/office/officeart/2005/8/layout/radial6"/>
    <dgm:cxn modelId="{89746A3A-DEE0-2040-93C7-5696E0F0E31B}" type="presParOf" srcId="{919108E0-3215-5446-B2EA-48F1D7C498E6}" destId="{A7D95EF4-48F7-584A-A7D6-095834402898}" srcOrd="4" destOrd="0" presId="urn:microsoft.com/office/officeart/2005/8/layout/radial6"/>
    <dgm:cxn modelId="{445D929B-53D4-0C4E-8A2A-C1435720D785}" type="presParOf" srcId="{919108E0-3215-5446-B2EA-48F1D7C498E6}" destId="{E9ED5BD4-C911-1D4D-962A-CBF4590E5794}" srcOrd="5" destOrd="0" presId="urn:microsoft.com/office/officeart/2005/8/layout/radial6"/>
    <dgm:cxn modelId="{A748B99B-A2C1-6247-8459-987EC3C23E18}" type="presParOf" srcId="{919108E0-3215-5446-B2EA-48F1D7C498E6}" destId="{19D32D3E-7EA4-094F-8FB4-2D8D51B26004}" srcOrd="6" destOrd="0" presId="urn:microsoft.com/office/officeart/2005/8/layout/radial6"/>
    <dgm:cxn modelId="{299263BA-2292-4548-A77E-3E6523C3F9AB}" type="presParOf" srcId="{919108E0-3215-5446-B2EA-48F1D7C498E6}" destId="{AE5367DB-48C6-1C4D-A6E6-2E0430FCE333}" srcOrd="7" destOrd="0" presId="urn:microsoft.com/office/officeart/2005/8/layout/radial6"/>
    <dgm:cxn modelId="{7930D6FA-B198-304C-821A-1F77E145B3C5}" type="presParOf" srcId="{919108E0-3215-5446-B2EA-48F1D7C498E6}" destId="{988C1DB4-256B-C34F-B4FF-FBBDE583EB3A}" srcOrd="8" destOrd="0" presId="urn:microsoft.com/office/officeart/2005/8/layout/radial6"/>
    <dgm:cxn modelId="{A4B0FAD6-0C30-C24A-98C3-2F497DB05BEB}" type="presParOf" srcId="{919108E0-3215-5446-B2EA-48F1D7C498E6}" destId="{B242A51F-208E-F442-8EBE-9A453A923BA4}" srcOrd="9" destOrd="0" presId="urn:microsoft.com/office/officeart/2005/8/layout/radial6"/>
    <dgm:cxn modelId="{1478DFDB-398B-604A-B97B-5887D5DDDA8D}" type="presParOf" srcId="{919108E0-3215-5446-B2EA-48F1D7C498E6}" destId="{E1123980-45F6-FC47-A98B-6E0A00E3FA3A}" srcOrd="10" destOrd="0" presId="urn:microsoft.com/office/officeart/2005/8/layout/radial6"/>
    <dgm:cxn modelId="{91880518-6C68-F742-AA28-5BD7AB581933}" type="presParOf" srcId="{919108E0-3215-5446-B2EA-48F1D7C498E6}" destId="{DE02C847-258D-9A47-820B-42986DBB757A}" srcOrd="11" destOrd="0" presId="urn:microsoft.com/office/officeart/2005/8/layout/radial6"/>
    <dgm:cxn modelId="{B4C8DC4B-FBB2-EF45-BB9C-092524A40BBF}" type="presParOf" srcId="{919108E0-3215-5446-B2EA-48F1D7C498E6}" destId="{74F064C6-9140-CF46-B79C-47598413E5DC}" srcOrd="12" destOrd="0" presId="urn:microsoft.com/office/officeart/2005/8/layout/radial6"/>
    <dgm:cxn modelId="{C39D7858-AA41-ED4D-AD3A-F5A4F3419E24}" type="presParOf" srcId="{919108E0-3215-5446-B2EA-48F1D7C498E6}" destId="{1207C99E-C88B-1749-979B-C991C273632B}" srcOrd="13" destOrd="0" presId="urn:microsoft.com/office/officeart/2005/8/layout/radial6"/>
    <dgm:cxn modelId="{22190841-2078-9E47-9F98-551D32CB382C}" type="presParOf" srcId="{919108E0-3215-5446-B2EA-48F1D7C498E6}" destId="{3DB19944-312E-A142-B73A-B8FB9DB6BDF8}" srcOrd="14" destOrd="0" presId="urn:microsoft.com/office/officeart/2005/8/layout/radial6"/>
    <dgm:cxn modelId="{66B64E67-84B1-8C43-920F-736C2F8CB55A}" type="presParOf" srcId="{919108E0-3215-5446-B2EA-48F1D7C498E6}" destId="{E8635B5C-A01B-6442-A9BB-FD0A73DCB8B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05F8C-7FF1-C146-86D3-59113CD775AA}">
      <dsp:nvSpPr>
        <dsp:cNvPr id="0" name=""/>
        <dsp:cNvSpPr/>
      </dsp:nvSpPr>
      <dsp:spPr>
        <a:xfrm rot="16200000">
          <a:off x="871000" y="0"/>
          <a:ext cx="4113572" cy="4113572"/>
        </a:xfrm>
        <a:prstGeom prst="downArrow">
          <a:avLst>
            <a:gd name="adj1" fmla="val 50000"/>
            <a:gd name="adj2" fmla="val 35000"/>
          </a:avLst>
        </a:prstGeom>
        <a:solidFill>
          <a:srgbClr val="5C78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Transportation challenges among PAwMD</a:t>
          </a:r>
        </a:p>
        <a:p>
          <a:pPr marL="0" lvl="0" indent="0" algn="ctr" defTabSz="1022350">
            <a:lnSpc>
              <a:spcPct val="90000"/>
            </a:lnSpc>
            <a:spcBef>
              <a:spcPct val="0"/>
            </a:spcBef>
            <a:spcAft>
              <a:spcPct val="35000"/>
            </a:spcAft>
            <a:buNone/>
          </a:pPr>
          <a:r>
            <a:rPr lang="en-US" sz="2300" kern="1200" dirty="0"/>
            <a:t>(ACCESS)</a:t>
          </a:r>
        </a:p>
      </dsp:txBody>
      <dsp:txXfrm rot="5400000">
        <a:off x="871001" y="1028393"/>
        <a:ext cx="3393697" cy="2056786"/>
      </dsp:txXfrm>
    </dsp:sp>
    <dsp:sp modelId="{B39119EA-C17C-9E4D-AA71-056DB8778DC1}">
      <dsp:nvSpPr>
        <dsp:cNvPr id="0" name=""/>
        <dsp:cNvSpPr/>
      </dsp:nvSpPr>
      <dsp:spPr>
        <a:xfrm rot="5400000">
          <a:off x="5506511" y="0"/>
          <a:ext cx="4113572" cy="4113572"/>
        </a:xfrm>
        <a:prstGeom prst="downArrow">
          <a:avLst>
            <a:gd name="adj1" fmla="val 50000"/>
            <a:gd name="adj2" fmla="val 35000"/>
          </a:avLst>
        </a:prstGeom>
        <a:solidFill>
          <a:srgbClr val="5C78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U.S. transportation policies and initiatives designed to support them</a:t>
          </a:r>
        </a:p>
        <a:p>
          <a:pPr marL="0" lvl="0" indent="0" algn="ctr" defTabSz="1022350">
            <a:lnSpc>
              <a:spcPct val="90000"/>
            </a:lnSpc>
            <a:spcBef>
              <a:spcPct val="0"/>
            </a:spcBef>
            <a:spcAft>
              <a:spcPct val="35000"/>
            </a:spcAft>
            <a:buNone/>
          </a:pPr>
          <a:r>
            <a:rPr lang="en-US" sz="2300" kern="1200" dirty="0"/>
            <a:t>(FAST Act)</a:t>
          </a:r>
        </a:p>
      </dsp:txBody>
      <dsp:txXfrm rot="-5400000">
        <a:off x="6226387" y="1028392"/>
        <a:ext cx="3393697" cy="2056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F9CE4-BAA6-F844-A504-112BF1F0D355}">
      <dsp:nvSpPr>
        <dsp:cNvPr id="0" name=""/>
        <dsp:cNvSpPr/>
      </dsp:nvSpPr>
      <dsp:spPr>
        <a:xfrm>
          <a:off x="1062599" y="1963"/>
          <a:ext cx="4268485" cy="442019"/>
        </a:xfrm>
        <a:prstGeom prst="roundRect">
          <a:avLst>
            <a:gd name="adj" fmla="val 10000"/>
          </a:avLst>
        </a:prstGeom>
        <a:solidFill>
          <a:srgbClr val="5C78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Transportation</a:t>
          </a:r>
        </a:p>
      </dsp:txBody>
      <dsp:txXfrm>
        <a:off x="1075545" y="14909"/>
        <a:ext cx="4242593" cy="416127"/>
      </dsp:txXfrm>
    </dsp:sp>
    <dsp:sp modelId="{63363763-327B-DB40-8C39-C333040ED575}">
      <dsp:nvSpPr>
        <dsp:cNvPr id="0" name=""/>
        <dsp:cNvSpPr/>
      </dsp:nvSpPr>
      <dsp:spPr>
        <a:xfrm>
          <a:off x="1489448" y="443983"/>
          <a:ext cx="426848" cy="331514"/>
        </a:xfrm>
        <a:custGeom>
          <a:avLst/>
          <a:gdLst/>
          <a:ahLst/>
          <a:cxnLst/>
          <a:rect l="0" t="0" r="0" b="0"/>
          <a:pathLst>
            <a:path>
              <a:moveTo>
                <a:pt x="0" y="0"/>
              </a:moveTo>
              <a:lnTo>
                <a:pt x="0" y="331514"/>
              </a:lnTo>
              <a:lnTo>
                <a:pt x="426848" y="331514"/>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A07C25E8-78FB-794D-BCDC-6BC059BFC791}">
      <dsp:nvSpPr>
        <dsp:cNvPr id="0" name=""/>
        <dsp:cNvSpPr/>
      </dsp:nvSpPr>
      <dsp:spPr>
        <a:xfrm>
          <a:off x="1916296" y="554488"/>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hnschrift Light SemiCondensed"/>
            </a:rPr>
            <a:t>Arranging for transportation via taxi, Uber or Lyft</a:t>
          </a:r>
          <a:endParaRPr lang="en-US" sz="2000" kern="1200" dirty="0"/>
        </a:p>
      </dsp:txBody>
      <dsp:txXfrm>
        <a:off x="1929242" y="567434"/>
        <a:ext cx="5123211" cy="416127"/>
      </dsp:txXfrm>
    </dsp:sp>
    <dsp:sp modelId="{A8713AEE-4F1E-CA43-A9B6-4C757F6FD3BF}">
      <dsp:nvSpPr>
        <dsp:cNvPr id="0" name=""/>
        <dsp:cNvSpPr/>
      </dsp:nvSpPr>
      <dsp:spPr>
        <a:xfrm>
          <a:off x="1489448" y="443983"/>
          <a:ext cx="426848" cy="884039"/>
        </a:xfrm>
        <a:custGeom>
          <a:avLst/>
          <a:gdLst/>
          <a:ahLst/>
          <a:cxnLst/>
          <a:rect l="0" t="0" r="0" b="0"/>
          <a:pathLst>
            <a:path>
              <a:moveTo>
                <a:pt x="0" y="0"/>
              </a:moveTo>
              <a:lnTo>
                <a:pt x="0" y="884039"/>
              </a:lnTo>
              <a:lnTo>
                <a:pt x="426848" y="884039"/>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BF73EDA1-6014-0C41-989E-2761E0731243}">
      <dsp:nvSpPr>
        <dsp:cNvPr id="0" name=""/>
        <dsp:cNvSpPr/>
      </dsp:nvSpPr>
      <dsp:spPr>
        <a:xfrm>
          <a:off x="1916296" y="1107012"/>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hnschrift Light SemiCondensed"/>
            </a:rPr>
            <a:t>Getting a ride from a family member or friend </a:t>
          </a:r>
          <a:endParaRPr lang="en-US" sz="2000" kern="1200" dirty="0"/>
        </a:p>
      </dsp:txBody>
      <dsp:txXfrm>
        <a:off x="1929242" y="1119958"/>
        <a:ext cx="5123211" cy="416127"/>
      </dsp:txXfrm>
    </dsp:sp>
    <dsp:sp modelId="{16809978-CB42-E64A-A8F9-7C914F3E1E46}">
      <dsp:nvSpPr>
        <dsp:cNvPr id="0" name=""/>
        <dsp:cNvSpPr/>
      </dsp:nvSpPr>
      <dsp:spPr>
        <a:xfrm>
          <a:off x="1489448" y="443983"/>
          <a:ext cx="426848" cy="1436563"/>
        </a:xfrm>
        <a:custGeom>
          <a:avLst/>
          <a:gdLst/>
          <a:ahLst/>
          <a:cxnLst/>
          <a:rect l="0" t="0" r="0" b="0"/>
          <a:pathLst>
            <a:path>
              <a:moveTo>
                <a:pt x="0" y="0"/>
              </a:moveTo>
              <a:lnTo>
                <a:pt x="0" y="1436563"/>
              </a:lnTo>
              <a:lnTo>
                <a:pt x="426848" y="1436563"/>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95D84747-B6AE-7648-88C9-27EC4DEABD82}">
      <dsp:nvSpPr>
        <dsp:cNvPr id="0" name=""/>
        <dsp:cNvSpPr/>
      </dsp:nvSpPr>
      <dsp:spPr>
        <a:xfrm>
          <a:off x="1916296" y="1659537"/>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hnschrift Light SemiCondensed"/>
            </a:rPr>
            <a:t>Riding a train or subway</a:t>
          </a:r>
          <a:endParaRPr lang="en-US" sz="2000" kern="1200" dirty="0"/>
        </a:p>
      </dsp:txBody>
      <dsp:txXfrm>
        <a:off x="1929242" y="1672483"/>
        <a:ext cx="5123211" cy="416127"/>
      </dsp:txXfrm>
    </dsp:sp>
    <dsp:sp modelId="{581DE66D-7CA5-2245-978A-DF933D07250A}">
      <dsp:nvSpPr>
        <dsp:cNvPr id="0" name=""/>
        <dsp:cNvSpPr/>
      </dsp:nvSpPr>
      <dsp:spPr>
        <a:xfrm>
          <a:off x="1489448" y="443983"/>
          <a:ext cx="426848" cy="1989087"/>
        </a:xfrm>
        <a:custGeom>
          <a:avLst/>
          <a:gdLst/>
          <a:ahLst/>
          <a:cxnLst/>
          <a:rect l="0" t="0" r="0" b="0"/>
          <a:pathLst>
            <a:path>
              <a:moveTo>
                <a:pt x="0" y="0"/>
              </a:moveTo>
              <a:lnTo>
                <a:pt x="0" y="1989087"/>
              </a:lnTo>
              <a:lnTo>
                <a:pt x="426848" y="1989087"/>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CA311E03-7C4A-3043-8CC5-B1CC99052C65}">
      <dsp:nvSpPr>
        <dsp:cNvPr id="0" name=""/>
        <dsp:cNvSpPr/>
      </dsp:nvSpPr>
      <dsp:spPr>
        <a:xfrm>
          <a:off x="1916296" y="2212061"/>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Taking a bus</a:t>
          </a:r>
        </a:p>
      </dsp:txBody>
      <dsp:txXfrm>
        <a:off x="1929242" y="2225007"/>
        <a:ext cx="5123211" cy="416127"/>
      </dsp:txXfrm>
    </dsp:sp>
    <dsp:sp modelId="{C3793577-E245-B749-8FE6-D42D23A6EE68}">
      <dsp:nvSpPr>
        <dsp:cNvPr id="0" name=""/>
        <dsp:cNvSpPr/>
      </dsp:nvSpPr>
      <dsp:spPr>
        <a:xfrm>
          <a:off x="1489448" y="443983"/>
          <a:ext cx="426848" cy="2541612"/>
        </a:xfrm>
        <a:custGeom>
          <a:avLst/>
          <a:gdLst/>
          <a:ahLst/>
          <a:cxnLst/>
          <a:rect l="0" t="0" r="0" b="0"/>
          <a:pathLst>
            <a:path>
              <a:moveTo>
                <a:pt x="0" y="0"/>
              </a:moveTo>
              <a:lnTo>
                <a:pt x="0" y="2541612"/>
              </a:lnTo>
              <a:lnTo>
                <a:pt x="426848" y="2541612"/>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93AC4856-C9F5-984A-B29F-2B6B135A35C2}">
      <dsp:nvSpPr>
        <dsp:cNvPr id="0" name=""/>
        <dsp:cNvSpPr/>
      </dsp:nvSpPr>
      <dsp:spPr>
        <a:xfrm>
          <a:off x="1916296" y="2764585"/>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Driving</a:t>
          </a:r>
        </a:p>
      </dsp:txBody>
      <dsp:txXfrm>
        <a:off x="1929242" y="2777531"/>
        <a:ext cx="5123211" cy="416127"/>
      </dsp:txXfrm>
    </dsp:sp>
    <dsp:sp modelId="{54081CD9-7075-364E-908B-EEE1FD68623B}">
      <dsp:nvSpPr>
        <dsp:cNvPr id="0" name=""/>
        <dsp:cNvSpPr/>
      </dsp:nvSpPr>
      <dsp:spPr>
        <a:xfrm>
          <a:off x="1489448" y="443983"/>
          <a:ext cx="426848" cy="3094136"/>
        </a:xfrm>
        <a:custGeom>
          <a:avLst/>
          <a:gdLst/>
          <a:ahLst/>
          <a:cxnLst/>
          <a:rect l="0" t="0" r="0" b="0"/>
          <a:pathLst>
            <a:path>
              <a:moveTo>
                <a:pt x="0" y="0"/>
              </a:moveTo>
              <a:lnTo>
                <a:pt x="0" y="3094136"/>
              </a:lnTo>
              <a:lnTo>
                <a:pt x="426848" y="3094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B0353-3510-5B42-9D79-070D60D8A922}">
      <dsp:nvSpPr>
        <dsp:cNvPr id="0" name=""/>
        <dsp:cNvSpPr/>
      </dsp:nvSpPr>
      <dsp:spPr>
        <a:xfrm>
          <a:off x="1916296" y="3317110"/>
          <a:ext cx="5149103" cy="442019"/>
        </a:xfrm>
        <a:prstGeom prst="roundRect">
          <a:avLst>
            <a:gd name="adj" fmla="val 10000"/>
          </a:avLst>
        </a:prstGeom>
        <a:solidFill>
          <a:srgbClr val="AAC3A4">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*Using paratransit</a:t>
          </a:r>
        </a:p>
      </dsp:txBody>
      <dsp:txXfrm>
        <a:off x="1929242" y="3330056"/>
        <a:ext cx="5123211" cy="416127"/>
      </dsp:txXfrm>
    </dsp:sp>
    <dsp:sp modelId="{B20F61C2-BDCA-354A-BF16-55D7503B0F71}">
      <dsp:nvSpPr>
        <dsp:cNvPr id="0" name=""/>
        <dsp:cNvSpPr/>
      </dsp:nvSpPr>
      <dsp:spPr>
        <a:xfrm>
          <a:off x="1489448" y="443983"/>
          <a:ext cx="426848" cy="3646661"/>
        </a:xfrm>
        <a:custGeom>
          <a:avLst/>
          <a:gdLst/>
          <a:ahLst/>
          <a:cxnLst/>
          <a:rect l="0" t="0" r="0" b="0"/>
          <a:pathLst>
            <a:path>
              <a:moveTo>
                <a:pt x="0" y="0"/>
              </a:moveTo>
              <a:lnTo>
                <a:pt x="0" y="3646661"/>
              </a:lnTo>
              <a:lnTo>
                <a:pt x="426848" y="3646661"/>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C1A0DA7D-AA35-F24A-94A8-B014C627D891}">
      <dsp:nvSpPr>
        <dsp:cNvPr id="0" name=""/>
        <dsp:cNvSpPr/>
      </dsp:nvSpPr>
      <dsp:spPr>
        <a:xfrm>
          <a:off x="1916296" y="3869634"/>
          <a:ext cx="5149103" cy="442019"/>
        </a:xfrm>
        <a:prstGeom prst="roundRect">
          <a:avLst>
            <a:gd name="adj" fmla="val 10000"/>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Wayfinding</a:t>
          </a:r>
        </a:p>
      </dsp:txBody>
      <dsp:txXfrm>
        <a:off x="1929242" y="3882580"/>
        <a:ext cx="5123211" cy="416127"/>
      </dsp:txXfrm>
    </dsp:sp>
    <dsp:sp modelId="{BA23F981-3640-864F-84AE-1D05AF61A3D0}">
      <dsp:nvSpPr>
        <dsp:cNvPr id="0" name=""/>
        <dsp:cNvSpPr/>
      </dsp:nvSpPr>
      <dsp:spPr>
        <a:xfrm>
          <a:off x="1489448" y="443983"/>
          <a:ext cx="426848" cy="4199185"/>
        </a:xfrm>
        <a:custGeom>
          <a:avLst/>
          <a:gdLst/>
          <a:ahLst/>
          <a:cxnLst/>
          <a:rect l="0" t="0" r="0" b="0"/>
          <a:pathLst>
            <a:path>
              <a:moveTo>
                <a:pt x="0" y="0"/>
              </a:moveTo>
              <a:lnTo>
                <a:pt x="0" y="4199185"/>
              </a:lnTo>
              <a:lnTo>
                <a:pt x="426848" y="4199185"/>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7F1D7409-942F-5A46-90AD-5A1C7A4C071B}">
      <dsp:nvSpPr>
        <dsp:cNvPr id="0" name=""/>
        <dsp:cNvSpPr/>
      </dsp:nvSpPr>
      <dsp:spPr>
        <a:xfrm>
          <a:off x="1916296" y="4422159"/>
          <a:ext cx="5149103" cy="442019"/>
        </a:xfrm>
        <a:prstGeom prst="roundRect">
          <a:avLst>
            <a:gd name="adj" fmla="val 10000"/>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Flying on an airplane</a:t>
          </a:r>
        </a:p>
      </dsp:txBody>
      <dsp:txXfrm>
        <a:off x="1929242" y="4435105"/>
        <a:ext cx="5123211" cy="416127"/>
      </dsp:txXfrm>
    </dsp:sp>
    <dsp:sp modelId="{4AD1403E-20C1-3B43-8282-9CFB4A659730}">
      <dsp:nvSpPr>
        <dsp:cNvPr id="0" name=""/>
        <dsp:cNvSpPr/>
      </dsp:nvSpPr>
      <dsp:spPr>
        <a:xfrm>
          <a:off x="1489448" y="443983"/>
          <a:ext cx="426848" cy="4751709"/>
        </a:xfrm>
        <a:custGeom>
          <a:avLst/>
          <a:gdLst/>
          <a:ahLst/>
          <a:cxnLst/>
          <a:rect l="0" t="0" r="0" b="0"/>
          <a:pathLst>
            <a:path>
              <a:moveTo>
                <a:pt x="0" y="0"/>
              </a:moveTo>
              <a:lnTo>
                <a:pt x="0" y="4751709"/>
              </a:lnTo>
              <a:lnTo>
                <a:pt x="426848" y="4751709"/>
              </a:lnTo>
            </a:path>
          </a:pathLst>
        </a:custGeom>
        <a:noFill/>
        <a:ln w="25400" cap="flat" cmpd="sng" algn="ctr">
          <a:solidFill>
            <a:srgbClr val="5C7853"/>
          </a:solidFill>
          <a:prstDash val="solid"/>
        </a:ln>
        <a:effectLst/>
      </dsp:spPr>
      <dsp:style>
        <a:lnRef idx="2">
          <a:scrgbClr r="0" g="0" b="0"/>
        </a:lnRef>
        <a:fillRef idx="0">
          <a:scrgbClr r="0" g="0" b="0"/>
        </a:fillRef>
        <a:effectRef idx="0">
          <a:scrgbClr r="0" g="0" b="0"/>
        </a:effectRef>
        <a:fontRef idx="minor"/>
      </dsp:style>
    </dsp:sp>
    <dsp:sp modelId="{72C51CFB-E38C-4D40-ADAF-960CB8AF6991}">
      <dsp:nvSpPr>
        <dsp:cNvPr id="0" name=""/>
        <dsp:cNvSpPr/>
      </dsp:nvSpPr>
      <dsp:spPr>
        <a:xfrm>
          <a:off x="1916296" y="4974683"/>
          <a:ext cx="5149103" cy="442019"/>
        </a:xfrm>
        <a:prstGeom prst="roundRect">
          <a:avLst>
            <a:gd name="adj" fmla="val 10000"/>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Walking (as a pedestrian)</a:t>
          </a:r>
        </a:p>
      </dsp:txBody>
      <dsp:txXfrm>
        <a:off x="1929242" y="4987629"/>
        <a:ext cx="5123211" cy="416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231E7-5AB1-A24D-8D9E-AED3AB7FF77B}">
      <dsp:nvSpPr>
        <dsp:cNvPr id="0" name=""/>
        <dsp:cNvSpPr/>
      </dsp:nvSpPr>
      <dsp:spPr>
        <a:xfrm>
          <a:off x="3214" y="605273"/>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Lack of availability</a:t>
          </a:r>
        </a:p>
      </dsp:txBody>
      <dsp:txXfrm>
        <a:off x="3214" y="605273"/>
        <a:ext cx="2550318" cy="1530191"/>
      </dsp:txXfrm>
    </dsp:sp>
    <dsp:sp modelId="{84237955-4572-FB44-B921-B0DE77F9E867}">
      <dsp:nvSpPr>
        <dsp:cNvPr id="0" name=""/>
        <dsp:cNvSpPr/>
      </dsp:nvSpPr>
      <dsp:spPr>
        <a:xfrm>
          <a:off x="2808565" y="605273"/>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Accessibility</a:t>
          </a:r>
          <a:endParaRPr lang="en-US" sz="2400" kern="1200" dirty="0"/>
        </a:p>
      </dsp:txBody>
      <dsp:txXfrm>
        <a:off x="2808565" y="605273"/>
        <a:ext cx="2550318" cy="1530191"/>
      </dsp:txXfrm>
    </dsp:sp>
    <dsp:sp modelId="{35A68D79-E72C-2E43-9C10-0837F02C8CED}">
      <dsp:nvSpPr>
        <dsp:cNvPr id="0" name=""/>
        <dsp:cNvSpPr/>
      </dsp:nvSpPr>
      <dsp:spPr>
        <a:xfrm>
          <a:off x="5613915" y="605273"/>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Safety</a:t>
          </a:r>
          <a:endParaRPr lang="en-US" sz="2400" kern="1200" dirty="0"/>
        </a:p>
      </dsp:txBody>
      <dsp:txXfrm>
        <a:off x="5613915" y="605273"/>
        <a:ext cx="2550318" cy="1530191"/>
      </dsp:txXfrm>
    </dsp:sp>
    <dsp:sp modelId="{81725FA3-04EA-1A4F-914B-73CFB1B3D6D6}">
      <dsp:nvSpPr>
        <dsp:cNvPr id="0" name=""/>
        <dsp:cNvSpPr/>
      </dsp:nvSpPr>
      <dsp:spPr>
        <a:xfrm>
          <a:off x="8419266" y="605273"/>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limitations and health concerns</a:t>
          </a:r>
        </a:p>
      </dsp:txBody>
      <dsp:txXfrm>
        <a:off x="8419266" y="605273"/>
        <a:ext cx="2550318" cy="1530191"/>
      </dsp:txXfrm>
    </dsp:sp>
    <dsp:sp modelId="{AC65C815-D101-5146-BB58-EEC29584F1D4}">
      <dsp:nvSpPr>
        <dsp:cNvPr id="0" name=""/>
        <dsp:cNvSpPr/>
      </dsp:nvSpPr>
      <dsp:spPr>
        <a:xfrm>
          <a:off x="1405890" y="2390496"/>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Financial limitations</a:t>
          </a:r>
          <a:endParaRPr lang="en-US" sz="2400" kern="1200" dirty="0"/>
        </a:p>
      </dsp:txBody>
      <dsp:txXfrm>
        <a:off x="1405890" y="2390496"/>
        <a:ext cx="2550318" cy="1530191"/>
      </dsp:txXfrm>
    </dsp:sp>
    <dsp:sp modelId="{4B476932-84B4-F24C-9ECB-0F4BF72A91B2}">
      <dsp:nvSpPr>
        <dsp:cNvPr id="0" name=""/>
        <dsp:cNvSpPr/>
      </dsp:nvSpPr>
      <dsp:spPr>
        <a:xfrm>
          <a:off x="4211240" y="2390496"/>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Advanced planning and amount of waiting required</a:t>
          </a:r>
          <a:endParaRPr lang="en-US" sz="2400" kern="1200" dirty="0"/>
        </a:p>
      </dsp:txBody>
      <dsp:txXfrm>
        <a:off x="4211240" y="2390496"/>
        <a:ext cx="2550318" cy="1530191"/>
      </dsp:txXfrm>
    </dsp:sp>
    <dsp:sp modelId="{4538AD00-89D0-B64D-B940-EAB04D55840B}">
      <dsp:nvSpPr>
        <dsp:cNvPr id="0" name=""/>
        <dsp:cNvSpPr/>
      </dsp:nvSpPr>
      <dsp:spPr>
        <a:xfrm>
          <a:off x="7016591" y="2390496"/>
          <a:ext cx="2550318" cy="153019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Societal attitudes</a:t>
          </a:r>
        </a:p>
      </dsp:txBody>
      <dsp:txXfrm>
        <a:off x="7016591" y="2390496"/>
        <a:ext cx="2550318" cy="1530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35B5C-A01B-6442-A9BB-FD0A73DCB8BF}">
      <dsp:nvSpPr>
        <dsp:cNvPr id="0" name=""/>
        <dsp:cNvSpPr/>
      </dsp:nvSpPr>
      <dsp:spPr>
        <a:xfrm>
          <a:off x="3185782" y="690085"/>
          <a:ext cx="4601235" cy="4601235"/>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4F064C6-9140-CF46-B79C-47598413E5DC}">
      <dsp:nvSpPr>
        <dsp:cNvPr id="0" name=""/>
        <dsp:cNvSpPr/>
      </dsp:nvSpPr>
      <dsp:spPr>
        <a:xfrm>
          <a:off x="3185782" y="690085"/>
          <a:ext cx="4601235" cy="4601235"/>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242A51F-208E-F442-8EBE-9A453A923BA4}">
      <dsp:nvSpPr>
        <dsp:cNvPr id="0" name=""/>
        <dsp:cNvSpPr/>
      </dsp:nvSpPr>
      <dsp:spPr>
        <a:xfrm>
          <a:off x="3185782" y="690085"/>
          <a:ext cx="4601235" cy="4601235"/>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9D32D3E-7EA4-094F-8FB4-2D8D51B26004}">
      <dsp:nvSpPr>
        <dsp:cNvPr id="0" name=""/>
        <dsp:cNvSpPr/>
      </dsp:nvSpPr>
      <dsp:spPr>
        <a:xfrm>
          <a:off x="3185782" y="690085"/>
          <a:ext cx="4601235" cy="4601235"/>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DDAC392-DE37-2244-8C5B-6C7311127E52}">
      <dsp:nvSpPr>
        <dsp:cNvPr id="0" name=""/>
        <dsp:cNvSpPr/>
      </dsp:nvSpPr>
      <dsp:spPr>
        <a:xfrm>
          <a:off x="3185782" y="690085"/>
          <a:ext cx="4601235" cy="4601235"/>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84705FE-5F43-C24A-944C-084BFD23D1EF}">
      <dsp:nvSpPr>
        <dsp:cNvPr id="0" name=""/>
        <dsp:cNvSpPr/>
      </dsp:nvSpPr>
      <dsp:spPr>
        <a:xfrm>
          <a:off x="4428232" y="1932535"/>
          <a:ext cx="2116335" cy="21163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Accessibility</a:t>
          </a:r>
        </a:p>
      </dsp:txBody>
      <dsp:txXfrm>
        <a:off x="4738162" y="2242465"/>
        <a:ext cx="1496475" cy="1496475"/>
      </dsp:txXfrm>
    </dsp:sp>
    <dsp:sp modelId="{F256CA32-C917-704B-87C4-99D18D120EE8}">
      <dsp:nvSpPr>
        <dsp:cNvPr id="0" name=""/>
        <dsp:cNvSpPr/>
      </dsp:nvSpPr>
      <dsp:spPr>
        <a:xfrm>
          <a:off x="4745682" y="2699"/>
          <a:ext cx="1481435" cy="14814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Transferring</a:t>
          </a:r>
        </a:p>
      </dsp:txBody>
      <dsp:txXfrm>
        <a:off x="4962633" y="219650"/>
        <a:ext cx="1047533" cy="1047533"/>
      </dsp:txXfrm>
    </dsp:sp>
    <dsp:sp modelId="{A7D95EF4-48F7-584A-A7D6-095834402898}">
      <dsp:nvSpPr>
        <dsp:cNvPr id="0" name=""/>
        <dsp:cNvSpPr/>
      </dsp:nvSpPr>
      <dsp:spPr>
        <a:xfrm>
          <a:off x="6882978" y="1555536"/>
          <a:ext cx="1481435" cy="14814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Steps and stairs</a:t>
          </a:r>
          <a:endParaRPr lang="en-US" sz="1600" kern="1200" dirty="0"/>
        </a:p>
      </dsp:txBody>
      <dsp:txXfrm>
        <a:off x="7099929" y="1772487"/>
        <a:ext cx="1047533" cy="1047533"/>
      </dsp:txXfrm>
    </dsp:sp>
    <dsp:sp modelId="{AE5367DB-48C6-1C4D-A6E6-2E0430FCE333}">
      <dsp:nvSpPr>
        <dsp:cNvPr id="0" name=""/>
        <dsp:cNvSpPr/>
      </dsp:nvSpPr>
      <dsp:spPr>
        <a:xfrm>
          <a:off x="6066604" y="4068078"/>
          <a:ext cx="1481435" cy="14814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Limited access to accessible vehicles</a:t>
          </a:r>
        </a:p>
      </dsp:txBody>
      <dsp:txXfrm>
        <a:off x="6283555" y="4285029"/>
        <a:ext cx="1047533" cy="1047533"/>
      </dsp:txXfrm>
    </dsp:sp>
    <dsp:sp modelId="{E1123980-45F6-FC47-A98B-6E0A00E3FA3A}">
      <dsp:nvSpPr>
        <dsp:cNvPr id="0" name=""/>
        <dsp:cNvSpPr/>
      </dsp:nvSpPr>
      <dsp:spPr>
        <a:xfrm>
          <a:off x="3424760" y="4068078"/>
          <a:ext cx="1481435" cy="14814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Wheelchair access and storage</a:t>
          </a:r>
        </a:p>
      </dsp:txBody>
      <dsp:txXfrm>
        <a:off x="3641711" y="4285029"/>
        <a:ext cx="1047533" cy="1047533"/>
      </dsp:txXfrm>
    </dsp:sp>
    <dsp:sp modelId="{1207C99E-C88B-1749-979B-C991C273632B}">
      <dsp:nvSpPr>
        <dsp:cNvPr id="0" name=""/>
        <dsp:cNvSpPr/>
      </dsp:nvSpPr>
      <dsp:spPr>
        <a:xfrm>
          <a:off x="2608386" y="1555536"/>
          <a:ext cx="1481435" cy="1481435"/>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Lack of handicap accessible spaces</a:t>
          </a:r>
          <a:endParaRPr lang="en-US" sz="1600" kern="1200" dirty="0"/>
        </a:p>
      </dsp:txBody>
      <dsp:txXfrm>
        <a:off x="2825337" y="1772487"/>
        <a:ext cx="1047533" cy="104753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D86DD-B9A8-8E49-9E03-723103BB1B2E}" type="datetimeFigureOut">
              <a:rPr lang="en-US" smtClean="0"/>
              <a:t>10/12/2021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96BE3-9693-3D46-91FE-058F3B09343B}" type="slidenum">
              <a:rPr lang="en-US" smtClean="0"/>
              <a:t>‹#›</a:t>
            </a:fld>
            <a:endParaRPr lang="en-US"/>
          </a:p>
        </p:txBody>
      </p:sp>
    </p:spTree>
    <p:extLst>
      <p:ext uri="{BB962C8B-B14F-4D97-AF65-F5344CB8AC3E}">
        <p14:creationId xmlns:p14="http://schemas.microsoft.com/office/powerpoint/2010/main" val="3950067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2</a:t>
            </a:fld>
            <a:endParaRPr lang="en-US"/>
          </a:p>
        </p:txBody>
      </p:sp>
    </p:spTree>
    <p:extLst>
      <p:ext uri="{BB962C8B-B14F-4D97-AF65-F5344CB8AC3E}">
        <p14:creationId xmlns:p14="http://schemas.microsoft.com/office/powerpoint/2010/main" val="167674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we looked at how these coordination barriers at the state &amp; local level might correspond to challenges to the individual user-level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challenges to accessing and utilizing </a:t>
            </a:r>
            <a:r>
              <a:rPr lang="en-US" sz="1200" dirty="0">
                <a:solidFill>
                  <a:prstClr val="black"/>
                </a:solidFill>
                <a:latin typeface="Times New Roman" panose="02020603050405020304" pitchFamily="18" charset="0"/>
                <a:cs typeface="Times New Roman" panose="02020603050405020304" pitchFamily="18" charset="0"/>
              </a:rPr>
              <a:t>t</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ransportation</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r</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eported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individuals</a:t>
            </a:r>
            <a:r>
              <a:rPr kumimoji="0" lang="en-US" sz="1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aged 60-79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long-term </a:t>
            </a:r>
            <a:r>
              <a:rPr lang="en-US" sz="1200" dirty="0">
                <a:solidFill>
                  <a:prstClr val="black"/>
                </a:solidFill>
                <a:latin typeface="Times New Roman" panose="02020603050405020304" pitchFamily="18" charset="0"/>
                <a:cs typeface="Times New Roman" panose="02020603050405020304" pitchFamily="18" charset="0"/>
              </a:rPr>
              <a:t>m</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obility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d</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isabilities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the ACCESS </a:t>
            </a:r>
            <a:r>
              <a:rPr lang="en-US" sz="1200" dirty="0">
                <a:solidFill>
                  <a:prstClr val="black"/>
                </a:solidFill>
                <a:latin typeface="Times New Roman" panose="02020603050405020304" pitchFamily="18" charset="0"/>
                <a:cs typeface="Times New Roman" panose="02020603050405020304" pitchFamily="18" charset="0"/>
              </a:rPr>
              <a:t>s</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tudy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12</a:t>
            </a:fld>
            <a:endParaRPr lang="en-US"/>
          </a:p>
        </p:txBody>
      </p:sp>
    </p:spTree>
    <p:extLst>
      <p:ext uri="{BB962C8B-B14F-4D97-AF65-F5344CB8AC3E}">
        <p14:creationId xmlns:p14="http://schemas.microsoft.com/office/powerpoint/2010/main" val="244619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Areas of potential correspondence between (Column A) barriers to coordination of state and local transportation services for </a:t>
            </a:r>
            <a:r>
              <a:rPr lang="en-US" sz="1200" dirty="0">
                <a:solidFill>
                  <a:prstClr val="black"/>
                </a:solidFill>
                <a:latin typeface="Times New Roman" panose="02020603050405020304" pitchFamily="18" charset="0"/>
                <a:cs typeface="Times New Roman" panose="02020603050405020304" pitchFamily="18" charset="0"/>
              </a:rPr>
              <a:t>o</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lder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adults, </a:t>
            </a:r>
            <a:r>
              <a:rPr lang="en-US" sz="1200" dirty="0">
                <a:solidFill>
                  <a:prstClr val="black"/>
                </a:solidFill>
                <a:latin typeface="Times New Roman" panose="02020603050405020304" pitchFamily="18" charset="0"/>
                <a:cs typeface="Times New Roman" panose="02020603050405020304" pitchFamily="18" charset="0"/>
              </a:rPr>
              <a:t>p</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eople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disabilities, and individuals from low- income backgrounds (Column A)</a:t>
            </a:r>
            <a:r>
              <a:rPr kumimoji="0" lang="en-US" sz="12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lang="en-US" sz="1200" dirty="0" err="1">
                <a:solidFill>
                  <a:prstClr val="black"/>
                </a:solidFill>
                <a:latin typeface="Times New Roman" panose="02020603050405020304" pitchFamily="18" charset="0"/>
                <a:cs typeface="Times New Roman" panose="02020603050405020304" pitchFamily="18" charset="0"/>
              </a:rPr>
              <a:t>pe</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rsonal</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challenges to accessing and utilizing </a:t>
            </a:r>
            <a:r>
              <a:rPr lang="en-US" sz="1200" dirty="0">
                <a:solidFill>
                  <a:prstClr val="black"/>
                </a:solidFill>
                <a:latin typeface="Times New Roman" panose="02020603050405020304" pitchFamily="18" charset="0"/>
                <a:cs typeface="Times New Roman" panose="02020603050405020304" pitchFamily="18" charset="0"/>
              </a:rPr>
              <a:t>t</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ransportation</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r</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eported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by individuals</a:t>
            </a:r>
            <a:r>
              <a:rPr kumimoji="0" lang="en-US" sz="1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aged 60-79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long-term </a:t>
            </a:r>
            <a:r>
              <a:rPr lang="en-US" sz="1200" dirty="0">
                <a:solidFill>
                  <a:prstClr val="black"/>
                </a:solidFill>
                <a:latin typeface="Times New Roman" panose="02020603050405020304" pitchFamily="18" charset="0"/>
                <a:cs typeface="Times New Roman" panose="02020603050405020304" pitchFamily="18" charset="0"/>
              </a:rPr>
              <a:t>m</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obility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d</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isabilities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the ACCESS </a:t>
            </a:r>
            <a:r>
              <a:rPr lang="en-US" sz="1200" dirty="0">
                <a:solidFill>
                  <a:prstClr val="black"/>
                </a:solidFill>
                <a:latin typeface="Times New Roman" panose="02020603050405020304" pitchFamily="18" charset="0"/>
                <a:cs typeface="Times New Roman" panose="02020603050405020304" pitchFamily="18" charset="0"/>
              </a:rPr>
              <a:t>s</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tudy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(Column</a:t>
            </a:r>
            <a:r>
              <a:rPr kumimoji="0" lang="en-US" sz="1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lang="en-US" sz="1200" dirty="0">
                <a:solidFill>
                  <a:prstClr val="black"/>
                </a:solidFill>
                <a:latin typeface="Times New Roman" panose="02020603050405020304" pitchFamily="18" charset="0"/>
                <a:cs typeface="Times New Roman" panose="02020603050405020304" pitchFamily="18" charset="0"/>
              </a:rPr>
              <a:t>). Linkages were made based on two criteria: 1) cause and effect relationships 2) and similar language or concepts. Linkages with an explicit cause and effect relationship AND similar wording were labeled as ‘direct’, whereas linkages with either an explicit cause and effect relationship OR similar wording were labeled ‘indirect’.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EF3510-627C-41BF-A27B-448C67023FD4}" type="slidenum">
              <a:rPr lang="en-US" smtClean="0"/>
              <a:t>13</a:t>
            </a:fld>
            <a:endParaRPr lang="en-US"/>
          </a:p>
        </p:txBody>
      </p:sp>
    </p:spTree>
    <p:extLst>
      <p:ext uri="{BB962C8B-B14F-4D97-AF65-F5344CB8AC3E}">
        <p14:creationId xmlns:p14="http://schemas.microsoft.com/office/powerpoint/2010/main" val="59015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Challenges are likely to be greater &amp; more complex for older adults with </a:t>
            </a:r>
            <a:r>
              <a:rPr lang="en-US" sz="1200" u="sng" dirty="0"/>
              <a:t>long-term</a:t>
            </a:r>
            <a:r>
              <a:rPr lang="en-US" sz="1200" dirty="0"/>
              <a:t> mobility disabilities. </a:t>
            </a:r>
            <a:r>
              <a:rPr lang="en-US" dirty="0"/>
              <a:t>Intersection of aging &amp; long-term disability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Collectively, these factors likely contribute to PAwMD being at increased risk of experiencing transportation barriers. </a:t>
            </a:r>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3</a:t>
            </a:fld>
            <a:endParaRPr lang="en-US"/>
          </a:p>
        </p:txBody>
      </p:sp>
    </p:spTree>
    <p:extLst>
      <p:ext uri="{BB962C8B-B14F-4D97-AF65-F5344CB8AC3E}">
        <p14:creationId xmlns:p14="http://schemas.microsoft.com/office/powerpoint/2010/main" val="313150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TechSAge – User Needs study of individuals aging with disability: ACCESS </a:t>
            </a:r>
          </a:p>
          <a:p>
            <a:r>
              <a:rPr lang="en-US" sz="1200" kern="1200" dirty="0">
                <a:solidFill>
                  <a:schemeClr val="tx1"/>
                </a:solidFill>
                <a:effectLst/>
                <a:latin typeface="+mn-lt"/>
                <a:ea typeface="+mn-ea"/>
                <a:cs typeface="+mn-cs"/>
              </a:rPr>
              <a:t>Questionnaires + Interview </a:t>
            </a:r>
          </a:p>
          <a:p>
            <a:r>
              <a:rPr lang="en-US" sz="1200" kern="1200" dirty="0">
                <a:solidFill>
                  <a:schemeClr val="tx1"/>
                </a:solidFill>
                <a:effectLst/>
                <a:latin typeface="+mn-lt"/>
                <a:ea typeface="+mn-ea"/>
                <a:cs typeface="+mn-cs"/>
              </a:rPr>
              <a:t>Covering a broad range of everyday activities, including </a:t>
            </a:r>
            <a:r>
              <a:rPr lang="en-US" sz="1200" b="1" kern="1200" dirty="0">
                <a:solidFill>
                  <a:schemeClr val="tx1"/>
                </a:solidFill>
                <a:effectLst/>
                <a:latin typeface="+mn-lt"/>
                <a:ea typeface="+mn-ea"/>
                <a:cs typeface="+mn-cs"/>
              </a:rPr>
              <a:t>transportation.</a:t>
            </a:r>
          </a:p>
          <a:p>
            <a:r>
              <a:rPr lang="en-US" sz="2000" b="1" dirty="0"/>
              <a:t>Interview Structure</a:t>
            </a:r>
          </a:p>
          <a:p>
            <a:pPr marL="285750" indent="-285750">
              <a:buFontTx/>
              <a:buChar char="-"/>
            </a:pPr>
            <a:r>
              <a:rPr lang="en-US" sz="2000" dirty="0"/>
              <a:t>Participants identify their ‘most difficult’ activity across 6 broad categories (rating activity)</a:t>
            </a:r>
          </a:p>
          <a:p>
            <a:pPr marL="285750" indent="-285750">
              <a:buFontTx/>
              <a:buChar char="-"/>
            </a:pPr>
            <a:r>
              <a:rPr lang="en-US" sz="2000" dirty="0"/>
              <a:t>Open-ended questions on their ‘most difficult’ activities:</a:t>
            </a:r>
          </a:p>
          <a:p>
            <a:pPr marL="742950" lvl="1" indent="-285750">
              <a:buFontTx/>
              <a:buChar char="-"/>
            </a:pPr>
            <a:r>
              <a:rPr lang="en-US" sz="2000" dirty="0"/>
              <a:t>specific challenges they experience</a:t>
            </a:r>
          </a:p>
          <a:p>
            <a:pPr marL="742950" lvl="1" indent="-285750">
              <a:buFontTx/>
              <a:buChar char="-"/>
            </a:pPr>
            <a:r>
              <a:rPr lang="en-US" sz="2000" dirty="0"/>
              <a:t>how they manage them (e.g., assistance from others, use of tools, own methods). </a:t>
            </a: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BF596BE3-9693-3D46-91FE-058F3B09343B}" type="slidenum">
              <a:rPr lang="en-US" smtClean="0"/>
              <a:t>4</a:t>
            </a:fld>
            <a:endParaRPr lang="en-US"/>
          </a:p>
        </p:txBody>
      </p:sp>
    </p:spTree>
    <p:extLst>
      <p:ext uri="{BB962C8B-B14F-4D97-AF65-F5344CB8AC3E}">
        <p14:creationId xmlns:p14="http://schemas.microsoft.com/office/powerpoint/2010/main" val="27963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Interdigitate micro-level insights with macro level policy.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RQ1) How can user insights on transportation challenges among ACCESS PAwMD highlight gaps in current government policies and programs as well as point to new opportunities to improve transportation services?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RQ2) How do key barriers experienced by state and local providers in implementing and coordinating transportation services for older adults, people with disabilities, and individuals with low income compare to transportation challenges reported by ACCESS PAwMD?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5</a:t>
            </a:fld>
            <a:endParaRPr lang="en-US"/>
          </a:p>
        </p:txBody>
      </p:sp>
    </p:spTree>
    <p:extLst>
      <p:ext uri="{BB962C8B-B14F-4D97-AF65-F5344CB8AC3E}">
        <p14:creationId xmlns:p14="http://schemas.microsoft.com/office/powerpoint/2010/main" val="241737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$305 billion over 4 years for transportation programs, which among other priorities included efforts to support older adults, </a:t>
            </a:r>
            <a:r>
              <a:rPr lang="en-US" dirty="0" err="1"/>
              <a:t>PwD</a:t>
            </a:r>
            <a:r>
              <a:rPr lang="en-US" dirty="0"/>
              <a:t>, and low income individuals</a:t>
            </a:r>
          </a:p>
          <a:p>
            <a:r>
              <a:rPr lang="en-US" dirty="0"/>
              <a:t>3 provision-2 grant programs – ICAM coordinating infrastructure</a:t>
            </a:r>
          </a:p>
          <a:p>
            <a:endParaRPr lang="en-US" dirty="0"/>
          </a:p>
          <a:p>
            <a:r>
              <a:rPr lang="en-US" dirty="0"/>
              <a:t>In paper,</a:t>
            </a:r>
            <a:r>
              <a:rPr lang="en-US" sz="1200" kern="1200" dirty="0">
                <a:solidFill>
                  <a:schemeClr val="tx1"/>
                </a:solidFill>
                <a:effectLst/>
                <a:latin typeface="+mn-lt"/>
                <a:ea typeface="+mn-ea"/>
                <a:cs typeface="+mn-cs"/>
              </a:rPr>
              <a:t> we identify provisions and program initiatives of the FAST Act (Table 1). This involved </a:t>
            </a:r>
            <a:r>
              <a:rPr lang="en-US" sz="1200" u="sng" kern="1200" dirty="0">
                <a:solidFill>
                  <a:schemeClr val="tx1"/>
                </a:solidFill>
                <a:effectLst/>
                <a:latin typeface="+mn-lt"/>
                <a:ea typeface="+mn-ea"/>
                <a:cs typeface="+mn-cs"/>
              </a:rPr>
              <a:t>extensive</a:t>
            </a:r>
            <a:r>
              <a:rPr lang="en-US" sz="1200" kern="1200" dirty="0">
                <a:solidFill>
                  <a:schemeClr val="tx1"/>
                </a:solidFill>
                <a:effectLst/>
                <a:latin typeface="+mn-lt"/>
                <a:ea typeface="+mn-ea"/>
                <a:cs typeface="+mn-cs"/>
              </a:rPr>
              <a:t> internet research on the FAST Act and U.S. Department of Transportation websites. </a:t>
            </a:r>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6</a:t>
            </a:fld>
            <a:endParaRPr lang="en-US"/>
          </a:p>
        </p:txBody>
      </p:sp>
    </p:spTree>
    <p:extLst>
      <p:ext uri="{BB962C8B-B14F-4D97-AF65-F5344CB8AC3E}">
        <p14:creationId xmlns:p14="http://schemas.microsoft.com/office/powerpoint/2010/main" val="378103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96BE3-9693-3D46-91FE-058F3B09343B}" type="slidenum">
              <a:rPr lang="en-US" smtClean="0"/>
              <a:t>8</a:t>
            </a:fld>
            <a:endParaRPr lang="en-US"/>
          </a:p>
        </p:txBody>
      </p:sp>
    </p:spTree>
    <p:extLst>
      <p:ext uri="{BB962C8B-B14F-4D97-AF65-F5344CB8AC3E}">
        <p14:creationId xmlns:p14="http://schemas.microsoft.com/office/powerpoint/2010/main" val="69113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study covered various modes of transport including….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analysis focused on transportation systems and modes for local community participation relevant to U.S. policy (thus excluding flying, walking, wayfinding). Although we did not explicitly ask about paratransit, paratransit challenges emerged in the interviews and are reported here as a distinct mode to convey unique challenges.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9</a:t>
            </a:fld>
            <a:endParaRPr lang="en-US"/>
          </a:p>
        </p:txBody>
      </p:sp>
    </p:spTree>
    <p:extLst>
      <p:ext uri="{BB962C8B-B14F-4D97-AF65-F5344CB8AC3E}">
        <p14:creationId xmlns:p14="http://schemas.microsoft.com/office/powerpoint/2010/main" val="77587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with existing ACCESS coding scheme for challenges (e.g., accessibility, safety), but also identified new themes (e.g., societal attitudes)</a:t>
            </a:r>
          </a:p>
        </p:txBody>
      </p:sp>
      <p:sp>
        <p:nvSpPr>
          <p:cNvPr id="4" name="Slide Number Placeholder 3"/>
          <p:cNvSpPr>
            <a:spLocks noGrp="1"/>
          </p:cNvSpPr>
          <p:nvPr>
            <p:ph type="sldNum" sz="quarter" idx="5"/>
          </p:nvPr>
        </p:nvSpPr>
        <p:spPr/>
        <p:txBody>
          <a:bodyPr/>
          <a:lstStyle/>
          <a:p>
            <a:fld id="{BF596BE3-9693-3D46-91FE-058F3B09343B}" type="slidenum">
              <a:rPr lang="en-US" smtClean="0"/>
              <a:t>10</a:t>
            </a:fld>
            <a:endParaRPr lang="en-US"/>
          </a:p>
        </p:txBody>
      </p:sp>
    </p:spTree>
    <p:extLst>
      <p:ext uri="{BB962C8B-B14F-4D97-AF65-F5344CB8AC3E}">
        <p14:creationId xmlns:p14="http://schemas.microsoft.com/office/powerpoint/2010/main" val="78016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96BE3-9693-3D46-91FE-058F3B09343B}" type="slidenum">
              <a:rPr lang="en-US" smtClean="0"/>
              <a:t>11</a:t>
            </a:fld>
            <a:endParaRPr lang="en-US"/>
          </a:p>
        </p:txBody>
      </p:sp>
    </p:spTree>
    <p:extLst>
      <p:ext uri="{BB962C8B-B14F-4D97-AF65-F5344CB8AC3E}">
        <p14:creationId xmlns:p14="http://schemas.microsoft.com/office/powerpoint/2010/main" val="193672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7600" y="381001"/>
            <a:ext cx="9956800" cy="914400"/>
          </a:xfrm>
          <a:prstGeom prst="rect">
            <a:avLst/>
          </a:prstGeom>
        </p:spPr>
        <p:txBody>
          <a:bodyPr/>
          <a:lstStyle>
            <a:lvl1pPr algn="ctr">
              <a:defRPr>
                <a:latin typeface="+mj-lt"/>
              </a:defRPr>
            </a:lvl1pPr>
          </a:lstStyle>
          <a:p>
            <a:r>
              <a:rPr lang="en-US" dirty="0"/>
              <a:t>Master title</a:t>
            </a:r>
          </a:p>
        </p:txBody>
      </p:sp>
      <p:sp>
        <p:nvSpPr>
          <p:cNvPr id="3" name="Subtitle 2"/>
          <p:cNvSpPr>
            <a:spLocks noGrp="1"/>
          </p:cNvSpPr>
          <p:nvPr>
            <p:ph type="subTitle" idx="1" hasCustomPrompt="1"/>
          </p:nvPr>
        </p:nvSpPr>
        <p:spPr>
          <a:xfrm>
            <a:off x="1117600" y="1524000"/>
            <a:ext cx="9956800" cy="609600"/>
          </a:xfrm>
          <a:prstGeom prst="rect">
            <a:avLst/>
          </a:prstGeom>
        </p:spPr>
        <p:txBody>
          <a:bodyPr/>
          <a:lstStyle>
            <a:lvl1pPr marL="0" indent="0" algn="ctr">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48928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46021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sp>
        <p:nvSpPr>
          <p:cNvPr id="3" name="Content Placeholder 2"/>
          <p:cNvSpPr>
            <a:spLocks noGrp="1"/>
          </p:cNvSpPr>
          <p:nvPr>
            <p:ph idx="1" hasCustomPrompt="1"/>
          </p:nvPr>
        </p:nvSpPr>
        <p:spPr/>
        <p:txBody>
          <a:bodyPr/>
          <a:lstStyle/>
          <a:p>
            <a:pPr lvl="0"/>
            <a:r>
              <a:rPr lang="en-US" dirty="0"/>
              <a:t>Click to edit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90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4"/>
            <a:ext cx="10363200" cy="1362075"/>
          </a:xfrm>
        </p:spPr>
        <p:txBody>
          <a:bodyPr anchor="b"/>
          <a:lstStyle>
            <a:lvl1pPr algn="l">
              <a:defRPr sz="4000" b="1" cap="all"/>
            </a:lvl1pPr>
          </a:lstStyle>
          <a:p>
            <a:r>
              <a:rPr lang="en-US" dirty="0"/>
              <a:t>Click to edit</a:t>
            </a:r>
          </a:p>
        </p:txBody>
      </p:sp>
      <p:sp>
        <p:nvSpPr>
          <p:cNvPr id="3" name="Text Placeholder 2"/>
          <p:cNvSpPr>
            <a:spLocks noGrp="1"/>
          </p:cNvSpPr>
          <p:nvPr>
            <p:ph type="body" idx="1"/>
          </p:nvPr>
        </p:nvSpPr>
        <p:spPr>
          <a:xfrm>
            <a:off x="963084" y="4322065"/>
            <a:ext cx="103632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16389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E275ECE-5CED-F443-B732-B225A006906B}" type="datetimeFigureOut">
              <a:rPr lang="en-US" smtClean="0"/>
              <a:t>10/12/2021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a:fld id="{6330B4DD-0762-C740-9571-4CEDF91A4092}" type="slidenum">
              <a:rPr lang="en-US" smtClean="0"/>
              <a:pPr algn="r"/>
              <a:t>‹#›</a:t>
            </a:fld>
            <a:endParaRPr lang="en-US" dirty="0"/>
          </a:p>
        </p:txBody>
      </p:sp>
    </p:spTree>
    <p:extLst>
      <p:ext uri="{BB962C8B-B14F-4D97-AF65-F5344CB8AC3E}">
        <p14:creationId xmlns:p14="http://schemas.microsoft.com/office/powerpoint/2010/main" val="173157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E275ECE-5CED-F443-B732-B225A006906B}" type="datetimeFigureOut">
              <a:rPr lang="en-US" smtClean="0"/>
              <a:t>10/12/2021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330B4DD-0762-C740-9571-4CEDF91A4092}" type="slidenum">
              <a:rPr lang="en-US" smtClean="0"/>
              <a:t>‹#›</a:t>
            </a:fld>
            <a:endParaRPr lang="en-US"/>
          </a:p>
        </p:txBody>
      </p:sp>
    </p:spTree>
    <p:extLst>
      <p:ext uri="{BB962C8B-B14F-4D97-AF65-F5344CB8AC3E}">
        <p14:creationId xmlns:p14="http://schemas.microsoft.com/office/powerpoint/2010/main" val="3222311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a:t>
            </a:r>
          </a:p>
        </p:txBody>
      </p:sp>
    </p:spTree>
    <p:extLst>
      <p:ext uri="{BB962C8B-B14F-4D97-AF65-F5344CB8AC3E}">
        <p14:creationId xmlns:p14="http://schemas.microsoft.com/office/powerpoint/2010/main" val="325905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91986"/>
            <a:ext cx="4011084" cy="825500"/>
          </a:xfrm>
        </p:spPr>
        <p:txBody>
          <a:bodyPr anchor="b"/>
          <a:lstStyle>
            <a:lvl1pPr algn="l">
              <a:defRPr sz="2000" b="1"/>
            </a:lvl1pPr>
          </a:lstStyle>
          <a:p>
            <a:r>
              <a:rPr lang="en-US" dirty="0"/>
              <a:t>Click to edit</a:t>
            </a:r>
          </a:p>
        </p:txBody>
      </p:sp>
      <p:sp>
        <p:nvSpPr>
          <p:cNvPr id="3" name="Content Placeholder 2"/>
          <p:cNvSpPr>
            <a:spLocks noGrp="1"/>
          </p:cNvSpPr>
          <p:nvPr>
            <p:ph idx="1"/>
          </p:nvPr>
        </p:nvSpPr>
        <p:spPr>
          <a:xfrm>
            <a:off x="5283200" y="609601"/>
            <a:ext cx="62992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078037"/>
            <a:ext cx="4011084" cy="4048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E275ECE-5CED-F443-B732-B225A006906B}" type="datetimeFigureOut">
              <a:rPr lang="en-US" smtClean="0"/>
              <a:t>10/12/2021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6330B4DD-0762-C740-9571-4CEDF91A4092}" type="slidenum">
              <a:rPr lang="en-US" smtClean="0"/>
              <a:pPr/>
              <a:t>‹#›</a:t>
            </a:fld>
            <a:endParaRPr lang="en-US" dirty="0"/>
          </a:p>
        </p:txBody>
      </p:sp>
    </p:spTree>
    <p:extLst>
      <p:ext uri="{BB962C8B-B14F-4D97-AF65-F5344CB8AC3E}">
        <p14:creationId xmlns:p14="http://schemas.microsoft.com/office/powerpoint/2010/main" val="154251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3935903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691CBD21-1F1A-2F47-B503-9874DE7EA23E}" type="slidenum">
              <a:rPr lang="en-US" smtClean="0"/>
              <a:pPr/>
              <a:t>‹#›</a:t>
            </a:fld>
            <a:endParaRPr lang="en-US" dirty="0"/>
          </a:p>
        </p:txBody>
      </p:sp>
    </p:spTree>
    <p:extLst>
      <p:ext uri="{BB962C8B-B14F-4D97-AF65-F5344CB8AC3E}">
        <p14:creationId xmlns:p14="http://schemas.microsoft.com/office/powerpoint/2010/main" val="9226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23810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2D818-71D7-48B9-B015-CB2B271B7F9E}"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6A81-FA02-4C1B-993C-A2B3D67CD344}" type="slidenum">
              <a:rPr lang="en-US" smtClean="0"/>
              <a:t>‹#›</a:t>
            </a:fld>
            <a:endParaRPr lang="en-US"/>
          </a:p>
        </p:txBody>
      </p:sp>
    </p:spTree>
    <p:extLst>
      <p:ext uri="{BB962C8B-B14F-4D97-AF65-F5344CB8AC3E}">
        <p14:creationId xmlns:p14="http://schemas.microsoft.com/office/powerpoint/2010/main" val="202664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148" y="2906714"/>
            <a:ext cx="103632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4286569"/>
            <a:ext cx="103632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691CBD21-1F1A-2F47-B503-9874DE7EA23E}" type="slidenum">
              <a:rPr lang="en-US" smtClean="0"/>
              <a:pPr/>
              <a:t>‹#›</a:t>
            </a:fld>
            <a:endParaRPr lang="en-US" dirty="0"/>
          </a:p>
        </p:txBody>
      </p:sp>
    </p:spTree>
    <p:extLst>
      <p:ext uri="{BB962C8B-B14F-4D97-AF65-F5344CB8AC3E}">
        <p14:creationId xmlns:p14="http://schemas.microsoft.com/office/powerpoint/2010/main" val="3722346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2444328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3659925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2750650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3053314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7008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A713256-8726-DF44-BE2A-4925C9B41029}" type="datetimeFigureOut">
              <a:rPr lang="en-US" smtClean="0"/>
              <a:t>10/12/2021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a:fld id="{691CBD21-1F1A-2F47-B503-9874DE7EA23E}" type="slidenum">
              <a:rPr lang="en-US" smtClean="0"/>
              <a:pPr algn="r"/>
              <a:t>‹#›</a:t>
            </a:fld>
            <a:endParaRPr lang="en-US" dirty="0"/>
          </a:p>
        </p:txBody>
      </p:sp>
    </p:spTree>
    <p:extLst>
      <p:ext uri="{BB962C8B-B14F-4D97-AF65-F5344CB8AC3E}">
        <p14:creationId xmlns:p14="http://schemas.microsoft.com/office/powerpoint/2010/main" val="390716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9D6-4BE7-5640-9926-50A02334BD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8E4B1A-CD0D-AF47-BCEB-692734746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265FA-3475-0A46-ADC2-CA80527C1F9A}"/>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5" name="Footer Placeholder 4">
            <a:extLst>
              <a:ext uri="{FF2B5EF4-FFF2-40B4-BE49-F238E27FC236}">
                <a16:creationId xmlns:a16="http://schemas.microsoft.com/office/drawing/2014/main" id="{18A8E97A-FFFF-0442-9607-6DB5285DF4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66E337-CE98-5F47-9403-86AACF4B4258}"/>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94419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5E8F-48A3-0E48-B5B6-2F14FD7FBC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610A695-56CE-A848-8982-E7BCE9E23B3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91F0E-011F-9549-AA73-651B5E1E21C9}"/>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5" name="Footer Placeholder 4">
            <a:extLst>
              <a:ext uri="{FF2B5EF4-FFF2-40B4-BE49-F238E27FC236}">
                <a16:creationId xmlns:a16="http://schemas.microsoft.com/office/drawing/2014/main" id="{678358E6-9174-C548-912D-F61527219D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6A0117-52F3-1F45-AFED-F213DF075A24}"/>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3549199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1DCE-6AD5-8344-BE3B-29EB609D716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C48D1-4F4E-844A-BE47-E22898B3F2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3FBF21-50B8-804E-B4D4-FF170F0A520F}"/>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5" name="Footer Placeholder 4">
            <a:extLst>
              <a:ext uri="{FF2B5EF4-FFF2-40B4-BE49-F238E27FC236}">
                <a16:creationId xmlns:a16="http://schemas.microsoft.com/office/drawing/2014/main" id="{A7D77450-4CF2-AA40-9E4D-08A0A518AF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F20445-559D-C14E-B218-5249708AF293}"/>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287305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a:prstGeom prst="rect">
            <a:avLst/>
          </a:prstGeom>
        </p:spPr>
        <p:txBody>
          <a:bodyPr/>
          <a:lstStyle>
            <a:lvl1pPr>
              <a:defRPr/>
            </a:lvl1pPr>
          </a:lstStyle>
          <a:p>
            <a:r>
              <a:rPr lang="en-US" dirty="0"/>
              <a:t>Click to edit slide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4051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A13E-FEF8-F04A-AC4A-A79854D281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0A3659-B4E2-8845-9A28-67F71582131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3AA3DC-3B4A-EA41-9FBD-19E4FC3E93A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894E2-E53A-F14C-8F63-7274A128849E}"/>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6" name="Footer Placeholder 5">
            <a:extLst>
              <a:ext uri="{FF2B5EF4-FFF2-40B4-BE49-F238E27FC236}">
                <a16:creationId xmlns:a16="http://schemas.microsoft.com/office/drawing/2014/main" id="{F2ED5AC8-16BD-DC45-A142-7B015D0BA9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5DD484E-B593-DD43-A593-D099AC3A427B}"/>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3168486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FA0-54E3-E443-9DFB-6E97A025F5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6CAC4E-93E3-154F-83AB-78C23B7F917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9BC4F6-9DA0-6341-9D53-EDA927BBD1C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5054E-B8C5-C444-B44E-A9C34321AC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DC4163-E7B5-2A4E-9249-51B2B5F73AD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D6638-74B7-F944-8242-29906B819D94}"/>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8" name="Footer Placeholder 7">
            <a:extLst>
              <a:ext uri="{FF2B5EF4-FFF2-40B4-BE49-F238E27FC236}">
                <a16:creationId xmlns:a16="http://schemas.microsoft.com/office/drawing/2014/main" id="{8119251E-8086-3F49-B586-CAE847E926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02FEC92-70E4-5644-9DF7-6F0756A8F84C}"/>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2608531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0848-7BC8-8748-BE5C-041AADC83C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FB46B4D-86FC-7D4F-9564-BAAE6B60361D}"/>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4" name="Footer Placeholder 3">
            <a:extLst>
              <a:ext uri="{FF2B5EF4-FFF2-40B4-BE49-F238E27FC236}">
                <a16:creationId xmlns:a16="http://schemas.microsoft.com/office/drawing/2014/main" id="{E8312DB5-9856-8348-B39D-5C8BB55447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870B8D4-BB47-634A-9508-4F4A7D3C3D90}"/>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1348649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9A795-6023-4840-B92C-45DAA41AA294}"/>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3" name="Footer Placeholder 2">
            <a:extLst>
              <a:ext uri="{FF2B5EF4-FFF2-40B4-BE49-F238E27FC236}">
                <a16:creationId xmlns:a16="http://schemas.microsoft.com/office/drawing/2014/main" id="{6BC9BCCB-846A-EF4E-AA4A-00BE2D8695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3DD2FF-8981-CE4B-B316-87B409223919}"/>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119163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B769-01FB-3144-9178-10833502DF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F59B01-9CE3-F245-AC08-0B83151A17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7FF18-3729-4C46-A1EC-1546597962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FE4F0B-C7EE-304E-B2AA-97A9BD7C8FBA}"/>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6" name="Footer Placeholder 5">
            <a:extLst>
              <a:ext uri="{FF2B5EF4-FFF2-40B4-BE49-F238E27FC236}">
                <a16:creationId xmlns:a16="http://schemas.microsoft.com/office/drawing/2014/main" id="{0AB5DB88-DF08-A647-BEB6-C05AB483F9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8B3D97-4A9C-CF48-AC82-4C25BE874FC4}"/>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4095515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1AA6-345B-174E-9673-7DC926E107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D241C-5D7B-3347-95C5-D59A2D8AA1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1CB3A-74D7-414A-BE30-8E4C7C477A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B36149-3AFE-3A4D-9FB3-2FF9BDC0F26A}"/>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6" name="Footer Placeholder 5">
            <a:extLst>
              <a:ext uri="{FF2B5EF4-FFF2-40B4-BE49-F238E27FC236}">
                <a16:creationId xmlns:a16="http://schemas.microsoft.com/office/drawing/2014/main" id="{B39F942B-4256-1A4F-8A12-84FA13F873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185555-9E61-464E-980F-A0104291C70E}"/>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11420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86FB-685B-BB46-BD7D-9363435F6E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74A4B7-3355-A640-9B17-F2DB5F009D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7168-0968-6241-84B2-EA842EA8FAEB}"/>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5" name="Footer Placeholder 4">
            <a:extLst>
              <a:ext uri="{FF2B5EF4-FFF2-40B4-BE49-F238E27FC236}">
                <a16:creationId xmlns:a16="http://schemas.microsoft.com/office/drawing/2014/main" id="{0BE12A4F-A0D3-1040-95E0-269BBEC4CE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D6C39B-B2C1-E145-B4D8-607ABDAD1782}"/>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1885455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0FB37-74CA-7248-8291-5EAE2DB522C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59A22-39E7-1043-BC09-BF577B17DA0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EBACC-E8B1-7E40-BFF7-837D4B6D6EBD}"/>
              </a:ext>
            </a:extLst>
          </p:cNvPr>
          <p:cNvSpPr>
            <a:spLocks noGrp="1"/>
          </p:cNvSpPr>
          <p:nvPr>
            <p:ph type="dt" sz="half" idx="10"/>
          </p:nvPr>
        </p:nvSpPr>
        <p:spPr>
          <a:xfrm>
            <a:off x="838200" y="6356350"/>
            <a:ext cx="2743200" cy="365125"/>
          </a:xfrm>
          <a:prstGeom prst="rect">
            <a:avLst/>
          </a:prstGeom>
        </p:spPr>
        <p:txBody>
          <a:bodyPr/>
          <a:lstStyle/>
          <a:p>
            <a:fld id="{D3E4C1B7-B594-534E-8E66-50C6DEA055AF}" type="datetimeFigureOut">
              <a:rPr lang="en-US" smtClean="0"/>
              <a:t>10/12/2021</a:t>
            </a:fld>
            <a:endParaRPr lang="en-US"/>
          </a:p>
        </p:txBody>
      </p:sp>
      <p:sp>
        <p:nvSpPr>
          <p:cNvPr id="5" name="Footer Placeholder 4">
            <a:extLst>
              <a:ext uri="{FF2B5EF4-FFF2-40B4-BE49-F238E27FC236}">
                <a16:creationId xmlns:a16="http://schemas.microsoft.com/office/drawing/2014/main" id="{2382E2C8-46AA-144C-B0B5-4658D37FDF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942BEA-E6B4-C74C-8D1A-87F603E8A657}"/>
              </a:ext>
            </a:extLst>
          </p:cNvPr>
          <p:cNvSpPr>
            <a:spLocks noGrp="1"/>
          </p:cNvSpPr>
          <p:nvPr>
            <p:ph type="sldNum" sz="quarter" idx="12"/>
          </p:nvPr>
        </p:nvSpPr>
        <p:spPr>
          <a:xfrm>
            <a:off x="8610600" y="6356350"/>
            <a:ext cx="2743200" cy="365125"/>
          </a:xfrm>
          <a:prstGeom prst="rect">
            <a:avLst/>
          </a:prstGeom>
        </p:spPr>
        <p:txBody>
          <a:bodyPr/>
          <a:lstStyle/>
          <a:p>
            <a:fld id="{AB9FA702-1C3F-2B4A-8572-6920B9B81FD6}" type="slidenum">
              <a:rPr lang="en-US" smtClean="0"/>
              <a:t>‹#›</a:t>
            </a:fld>
            <a:endParaRPr lang="en-US"/>
          </a:p>
        </p:txBody>
      </p:sp>
    </p:spTree>
    <p:extLst>
      <p:ext uri="{BB962C8B-B14F-4D97-AF65-F5344CB8AC3E}">
        <p14:creationId xmlns:p14="http://schemas.microsoft.com/office/powerpoint/2010/main" val="797570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he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86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09106" y="891459"/>
            <a:ext cx="5807591" cy="3143963"/>
          </a:xfrm>
        </p:spPr>
        <p:txBody>
          <a:bodyPr anchor="b">
            <a:noAutofit/>
          </a:bodyPr>
          <a:lstStyle>
            <a:lvl1pPr algn="l">
              <a:defRPr sz="4800" b="1">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6109106" y="4206109"/>
            <a:ext cx="5807591" cy="1743456"/>
          </a:xfrm>
        </p:spPr>
        <p:txBody>
          <a:bodyPr>
            <a:normAutofit/>
          </a:bodyPr>
          <a:lstStyle>
            <a:lvl1pPr marL="0" indent="0" algn="l">
              <a:buNone/>
              <a:defRPr sz="2667" i="1">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98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a:t>
            </a:r>
          </a:p>
        </p:txBody>
      </p:sp>
      <p:sp>
        <p:nvSpPr>
          <p:cNvPr id="3" name="Content Placeholder 2"/>
          <p:cNvSpPr>
            <a:spLocks noGrp="1"/>
          </p:cNvSpPr>
          <p:nvPr>
            <p:ph idx="1" hasCustomPrompt="1"/>
          </p:nvPr>
        </p:nvSpPr>
        <p:spPr/>
        <p:txBody>
          <a:bodyPr/>
          <a:lstStyle>
            <a:lvl1pPr>
              <a:defRPr/>
            </a:lvl1pPr>
          </a:lstStyle>
          <a:p>
            <a:pPr lvl="0"/>
            <a:r>
              <a:rPr lang="en-US" dirty="0"/>
              <a:t>Click to edit slide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972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187489"/>
            <a:ext cx="11326368" cy="1992884"/>
          </a:xfrm>
          <a:noFill/>
        </p:spPr>
        <p:txBody>
          <a:bodyPr anchor="ctr"/>
          <a:lstStyle>
            <a:lvl1pPr algn="ctr">
              <a:defRPr sz="5333"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65760" y="5308896"/>
            <a:ext cx="11326368" cy="731520"/>
          </a:xfrm>
        </p:spPr>
        <p:txBody>
          <a:bodyPr anchor="t"/>
          <a:lstStyle>
            <a:lvl1pPr marL="0" indent="0" algn="ctr">
              <a:buNone/>
              <a:defRPr sz="2667" b="1">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1558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568" y="377952"/>
            <a:ext cx="9387840" cy="719329"/>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1351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Learning Objec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568" y="377952"/>
            <a:ext cx="9387840" cy="719329"/>
          </a:xfrm>
        </p:spPr>
        <p:txBody>
          <a:bodyPr/>
          <a:lstStyle>
            <a:lvl1pPr>
              <a:defRPr/>
            </a:lvl1pPr>
          </a:lstStyle>
          <a:p>
            <a:r>
              <a:rPr lang="en-US" dirty="0"/>
              <a:t>Learning Objectives</a:t>
            </a:r>
          </a:p>
        </p:txBody>
      </p:sp>
      <p:sp>
        <p:nvSpPr>
          <p:cNvPr id="3" name="Content Placeholder 2"/>
          <p:cNvSpPr>
            <a:spLocks noGrp="1"/>
          </p:cNvSpPr>
          <p:nvPr>
            <p:ph idx="1" hasCustomPrompt="1"/>
          </p:nvPr>
        </p:nvSpPr>
        <p:spPr/>
        <p:txBody>
          <a:bodyPr/>
          <a:lstStyle>
            <a:lvl1pPr>
              <a:defRPr baseline="0"/>
            </a:lvl1pPr>
          </a:lstStyle>
          <a:p>
            <a:pPr lvl="0"/>
            <a:r>
              <a:rPr lang="en-US" dirty="0"/>
              <a:t>By the end of this session, participants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7748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Financial Disclos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568" y="377952"/>
            <a:ext cx="9387840" cy="719329"/>
          </a:xfrm>
        </p:spPr>
        <p:txBody>
          <a:bodyPr/>
          <a:lstStyle>
            <a:lvl1pPr>
              <a:defRPr/>
            </a:lvl1pPr>
          </a:lstStyle>
          <a:p>
            <a:r>
              <a:rPr lang="en-US" dirty="0"/>
              <a:t>Financial Disclosures</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6154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3592-FA7D-E14D-92EC-A2FFEA1517A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0D6926F-0B7C-5644-8F95-9836D1EFC030}"/>
              </a:ext>
            </a:extLst>
          </p:cNvPr>
          <p:cNvSpPr>
            <a:spLocks noGrp="1"/>
          </p:cNvSpPr>
          <p:nvPr>
            <p:ph sz="quarter" idx="10"/>
          </p:nvPr>
        </p:nvSpPr>
        <p:spPr>
          <a:xfrm>
            <a:off x="353485" y="1318684"/>
            <a:ext cx="5693833" cy="528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EE0282E4-F6BC-0E46-A15B-5BBF448F0F34}"/>
              </a:ext>
            </a:extLst>
          </p:cNvPr>
          <p:cNvSpPr>
            <a:spLocks noGrp="1"/>
          </p:cNvSpPr>
          <p:nvPr>
            <p:ph sz="quarter" idx="11"/>
          </p:nvPr>
        </p:nvSpPr>
        <p:spPr>
          <a:xfrm>
            <a:off x="6047318" y="1318684"/>
            <a:ext cx="5693833" cy="528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78059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a:t>
            </a:r>
          </a:p>
        </p:txBody>
      </p:sp>
      <p:sp>
        <p:nvSpPr>
          <p:cNvPr id="3" name="Content Placeholder 2"/>
          <p:cNvSpPr>
            <a:spLocks noGrp="1"/>
          </p:cNvSpPr>
          <p:nvPr>
            <p:ph sz="half" idx="1" hasCustomPrompt="1"/>
          </p:nvPr>
        </p:nvSpPr>
        <p:spPr>
          <a:xfrm>
            <a:off x="609600" y="16002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slide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slide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492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4"/>
            <a:ext cx="10363200" cy="1362075"/>
          </a:xfrm>
        </p:spPr>
        <p:txBody>
          <a:bodyPr anchor="b"/>
          <a:lstStyle>
            <a:lvl1pPr algn="l">
              <a:defRPr sz="4000" b="1" cap="all"/>
            </a:lvl1pPr>
          </a:lstStyle>
          <a:p>
            <a:r>
              <a:rPr lang="en-US" dirty="0"/>
              <a:t>Click to edit</a:t>
            </a:r>
          </a:p>
        </p:txBody>
      </p:sp>
      <p:sp>
        <p:nvSpPr>
          <p:cNvPr id="3" name="Text Placeholder 2"/>
          <p:cNvSpPr>
            <a:spLocks noGrp="1"/>
          </p:cNvSpPr>
          <p:nvPr>
            <p:ph type="body" idx="1" hasCustomPrompt="1"/>
          </p:nvPr>
        </p:nvSpPr>
        <p:spPr>
          <a:xfrm>
            <a:off x="963084" y="4274377"/>
            <a:ext cx="103632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05351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p:cNvSpPr>
            <a:spLocks noGrp="1"/>
          </p:cNvSpPr>
          <p:nvPr>
            <p:ph sz="half" idx="2"/>
          </p:nvPr>
        </p:nvSpPr>
        <p:spPr>
          <a:xfrm>
            <a:off x="609600" y="2174876"/>
            <a:ext cx="5386917"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4499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p:cNvSpPr>
            <a:spLocks noGrp="1"/>
          </p:cNvSpPr>
          <p:nvPr>
            <p:ph sz="quarter" idx="4"/>
          </p:nvPr>
        </p:nvSpPr>
        <p:spPr>
          <a:xfrm>
            <a:off x="6193368" y="2174876"/>
            <a:ext cx="5449993"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8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a:t>
            </a:r>
          </a:p>
        </p:txBody>
      </p:sp>
      <p:sp>
        <p:nvSpPr>
          <p:cNvPr id="3" name="Content Placeholder 2"/>
          <p:cNvSpPr>
            <a:spLocks noGrp="1"/>
          </p:cNvSpPr>
          <p:nvPr>
            <p:ph idx="1" hasCustomPrompt="1"/>
          </p:nvPr>
        </p:nvSpPr>
        <p:spPr>
          <a:xfrm>
            <a:off x="4766733" y="273051"/>
            <a:ext cx="6815667" cy="5746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1" y="1435101"/>
            <a:ext cx="4011084" cy="45847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6A1D346-26F6-F14E-A192-656BB7184359}" type="datetimeFigureOut">
              <a:rPr lang="en-US" smtClean="0"/>
              <a:t>10/12/2021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a:xfrm>
            <a:off x="8737600" y="6356351"/>
            <a:ext cx="1727200" cy="365125"/>
          </a:xfrm>
          <a:prstGeom prst="rect">
            <a:avLst/>
          </a:prstGeom>
        </p:spPr>
        <p:txBody>
          <a:bodyPr/>
          <a:lstStyle>
            <a:lvl1pPr algn="r">
              <a:defRPr/>
            </a:lvl1pPr>
          </a:lstStyle>
          <a:p>
            <a:fld id="{81BFCCDC-C459-E847-8620-AA95EBB0A594}" type="slidenum">
              <a:rPr lang="en-US" smtClean="0"/>
              <a:pPr/>
              <a:t>‹#›</a:t>
            </a:fld>
            <a:endParaRPr lang="en-US" dirty="0"/>
          </a:p>
        </p:txBody>
      </p:sp>
    </p:spTree>
    <p:extLst>
      <p:ext uri="{BB962C8B-B14F-4D97-AF65-F5344CB8AC3E}">
        <p14:creationId xmlns:p14="http://schemas.microsoft.com/office/powerpoint/2010/main" val="304418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257997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1225662" y="5603924"/>
            <a:ext cx="9753600" cy="588508"/>
          </a:xfrm>
          <a:prstGeom prst="rect">
            <a:avLst/>
          </a:prstGeom>
        </p:spPr>
        <p:txBody>
          <a:bodyPr>
            <a:noAutofit/>
          </a:bodyPr>
          <a:lstStyle>
            <a:lvl1pPr algn="ctr" defTabSz="457200" rtl="0" eaLnBrk="1" latinLnBrk="0" hangingPunct="1">
              <a:spcBef>
                <a:spcPct val="0"/>
              </a:spcBef>
              <a:buNone/>
              <a:defRPr sz="4800" kern="1200">
                <a:solidFill>
                  <a:schemeClr val="tx1">
                    <a:lumMod val="85000"/>
                    <a:lumOff val="15000"/>
                  </a:schemeClr>
                </a:solidFill>
                <a:latin typeface="Helvetica"/>
                <a:ea typeface="+mj-ea"/>
                <a:cs typeface="Helvetica"/>
              </a:defRPr>
            </a:lvl1pPr>
          </a:lstStyle>
          <a:p>
            <a:pPr algn="ctr">
              <a:lnSpc>
                <a:spcPct val="100000"/>
              </a:lnSpc>
            </a:pPr>
            <a:r>
              <a:rPr lang="en-US" sz="1600" dirty="0">
                <a:solidFill>
                  <a:srgbClr val="5C7853"/>
                </a:solidFill>
                <a:latin typeface="Helvetica" panose="020B0604020202020204" pitchFamily="34" charset="0"/>
                <a:ea typeface="Calibri" charset="0"/>
                <a:cs typeface="Helvetica" panose="020B0604020202020204" pitchFamily="34" charset="0"/>
              </a:rPr>
              <a:t>Rehabilitation Engineering Research Center on </a:t>
            </a:r>
          </a:p>
          <a:p>
            <a:pPr algn="ctr">
              <a:lnSpc>
                <a:spcPct val="100000"/>
              </a:lnSpc>
            </a:pPr>
            <a:r>
              <a:rPr lang="en-US" sz="1600" dirty="0">
                <a:solidFill>
                  <a:srgbClr val="5C7853"/>
                </a:solidFill>
                <a:latin typeface="Helvetica" panose="020B0604020202020204" pitchFamily="34" charset="0"/>
                <a:ea typeface="Calibri" charset="0"/>
                <a:cs typeface="Helvetica" panose="020B0604020202020204" pitchFamily="34" charset="0"/>
              </a:rPr>
              <a:t>Technologies to Support Aging-in-Place</a:t>
            </a:r>
            <a:r>
              <a:rPr lang="en-US" sz="1600" baseline="0" dirty="0">
                <a:solidFill>
                  <a:srgbClr val="5C7853"/>
                </a:solidFill>
                <a:latin typeface="Helvetica" panose="020B0604020202020204" pitchFamily="34" charset="0"/>
                <a:ea typeface="Calibri" charset="0"/>
                <a:cs typeface="Helvetica" panose="020B0604020202020204" pitchFamily="34" charset="0"/>
              </a:rPr>
              <a:t> </a:t>
            </a:r>
            <a:r>
              <a:rPr lang="en-US" sz="1600" dirty="0">
                <a:solidFill>
                  <a:srgbClr val="5C7853"/>
                </a:solidFill>
                <a:latin typeface="Helvetica" panose="020B0604020202020204" pitchFamily="34" charset="0"/>
                <a:ea typeface="Calibri" charset="0"/>
                <a:cs typeface="Helvetica" panose="020B0604020202020204" pitchFamily="34" charset="0"/>
              </a:rPr>
              <a:t>for</a:t>
            </a:r>
            <a:r>
              <a:rPr lang="en-US" sz="1600" baseline="0" dirty="0">
                <a:solidFill>
                  <a:srgbClr val="5C7853"/>
                </a:solidFill>
                <a:latin typeface="Helvetica" panose="020B0604020202020204" pitchFamily="34" charset="0"/>
                <a:ea typeface="Calibri" charset="0"/>
                <a:cs typeface="Helvetica" panose="020B0604020202020204" pitchFamily="34" charset="0"/>
              </a:rPr>
              <a:t> </a:t>
            </a:r>
            <a:r>
              <a:rPr lang="en-US" sz="1600" dirty="0">
                <a:solidFill>
                  <a:srgbClr val="5C7853"/>
                </a:solidFill>
                <a:latin typeface="Helvetica" panose="020B0604020202020204" pitchFamily="34" charset="0"/>
                <a:ea typeface="Calibri" charset="0"/>
                <a:cs typeface="Helvetica" panose="020B0604020202020204" pitchFamily="34" charset="0"/>
              </a:rPr>
              <a:t>People</a:t>
            </a:r>
            <a:r>
              <a:rPr lang="en-US" sz="1600" baseline="0" dirty="0">
                <a:solidFill>
                  <a:srgbClr val="5C7853"/>
                </a:solidFill>
                <a:latin typeface="Helvetica" panose="020B0604020202020204" pitchFamily="34" charset="0"/>
                <a:ea typeface="Calibri" charset="0"/>
                <a:cs typeface="Helvetica" panose="020B0604020202020204" pitchFamily="34" charset="0"/>
              </a:rPr>
              <a:t> </a:t>
            </a:r>
            <a:r>
              <a:rPr lang="en-US" sz="1600" dirty="0">
                <a:solidFill>
                  <a:srgbClr val="5C7853"/>
                </a:solidFill>
                <a:latin typeface="Helvetica" panose="020B0604020202020204" pitchFamily="34" charset="0"/>
                <a:ea typeface="Calibri" charset="0"/>
                <a:cs typeface="Helvetica" panose="020B0604020202020204" pitchFamily="34" charset="0"/>
              </a:rPr>
              <a:t>with Long-Term</a:t>
            </a:r>
            <a:r>
              <a:rPr lang="en-US" sz="1600" baseline="0" dirty="0">
                <a:solidFill>
                  <a:srgbClr val="5C7853"/>
                </a:solidFill>
                <a:latin typeface="Helvetica" panose="020B0604020202020204" pitchFamily="34" charset="0"/>
                <a:ea typeface="Calibri" charset="0"/>
                <a:cs typeface="Helvetica" panose="020B0604020202020204" pitchFamily="34" charset="0"/>
              </a:rPr>
              <a:t> </a:t>
            </a:r>
            <a:r>
              <a:rPr lang="en-US" sz="1600" dirty="0">
                <a:solidFill>
                  <a:srgbClr val="5C7853"/>
                </a:solidFill>
                <a:latin typeface="Helvetica" panose="020B0604020202020204" pitchFamily="34" charset="0"/>
                <a:ea typeface="Calibri" charset="0"/>
                <a:cs typeface="Helvetica" panose="020B0604020202020204" pitchFamily="34" charset="0"/>
              </a:rPr>
              <a:t>Disabilities</a:t>
            </a:r>
          </a:p>
        </p:txBody>
      </p:sp>
      <p:sp>
        <p:nvSpPr>
          <p:cNvPr id="9" name="TextBox 8"/>
          <p:cNvSpPr txBox="1"/>
          <p:nvPr userDrawn="1"/>
        </p:nvSpPr>
        <p:spPr>
          <a:xfrm>
            <a:off x="1066800" y="6294383"/>
            <a:ext cx="9829800" cy="461665"/>
          </a:xfrm>
          <a:prstGeom prst="rect">
            <a:avLst/>
          </a:prstGeom>
          <a:noFill/>
        </p:spPr>
        <p:txBody>
          <a:bodyPr wrap="square" rtlCol="0">
            <a:spAutoFit/>
          </a:bodyPr>
          <a:lstStyle/>
          <a:p>
            <a:pPr marL="0" indent="0" algn="ctr"/>
            <a:r>
              <a:rPr lang="en-US" sz="1200" kern="1200" dirty="0">
                <a:solidFill>
                  <a:schemeClr val="accent5"/>
                </a:solidFill>
                <a:effectLst/>
                <a:latin typeface="Helvetica" panose="020B0604020202020204" pitchFamily="34" charset="0"/>
                <a:ea typeface="+mn-ea"/>
                <a:cs typeface="Helvetica" panose="020B0604020202020204" pitchFamily="34" charset="0"/>
              </a:rPr>
              <a:t>TechSAge is funded by grant #</a:t>
            </a:r>
            <a:r>
              <a:rPr lang="de-DE" sz="1200" b="0" i="0" u="none" strike="noStrike" kern="1200" dirty="0">
                <a:solidFill>
                  <a:schemeClr val="accent5"/>
                </a:solidFill>
                <a:effectLst/>
                <a:latin typeface="Helvetica" panose="020B0604020202020204" pitchFamily="34" charset="0"/>
                <a:ea typeface="+mn-ea"/>
                <a:cs typeface="Helvetica" panose="020B0604020202020204" pitchFamily="34" charset="0"/>
              </a:rPr>
              <a:t>90REGE0006-01-00</a:t>
            </a:r>
            <a:r>
              <a:rPr lang="en-US" sz="1200" kern="1200" baseline="0" dirty="0">
                <a:solidFill>
                  <a:schemeClr val="accent5"/>
                </a:solidFill>
                <a:effectLst/>
                <a:latin typeface="Helvetica" panose="020B0604020202020204" pitchFamily="34" charset="0"/>
                <a:ea typeface="+mn-ea"/>
                <a:cs typeface="Helvetica" panose="020B0604020202020204" pitchFamily="34" charset="0"/>
              </a:rPr>
              <a:t> </a:t>
            </a:r>
            <a:r>
              <a:rPr lang="en-US" sz="1200" kern="1200" dirty="0">
                <a:solidFill>
                  <a:schemeClr val="accent5"/>
                </a:solidFill>
                <a:effectLst/>
                <a:latin typeface="Helvetica" panose="020B0604020202020204" pitchFamily="34" charset="0"/>
                <a:ea typeface="+mn-ea"/>
                <a:cs typeface="Helvetica" panose="020B0604020202020204" pitchFamily="34" charset="0"/>
              </a:rPr>
              <a:t>from the National Institute on Disability, Independent Living, and Rehabilitation Research </a:t>
            </a:r>
          </a:p>
          <a:p>
            <a:pPr marL="0" indent="0" algn="ctr"/>
            <a:r>
              <a:rPr lang="en-US" sz="1200" kern="1200" dirty="0">
                <a:solidFill>
                  <a:schemeClr val="accent5"/>
                </a:solidFill>
                <a:effectLst/>
                <a:latin typeface="Helvetica" panose="020B0604020202020204" pitchFamily="34" charset="0"/>
                <a:ea typeface="+mn-ea"/>
                <a:cs typeface="Helvetica" panose="020B0604020202020204" pitchFamily="34" charset="0"/>
              </a:rPr>
              <a:t>(NIDILRR),</a:t>
            </a:r>
            <a:r>
              <a:rPr lang="en-US" sz="1200" kern="1200" baseline="0" dirty="0">
                <a:solidFill>
                  <a:schemeClr val="accent5"/>
                </a:solidFill>
                <a:effectLst/>
                <a:latin typeface="Helvetica" panose="020B0604020202020204" pitchFamily="34" charset="0"/>
                <a:ea typeface="+mn-ea"/>
                <a:cs typeface="Helvetica" panose="020B0604020202020204" pitchFamily="34" charset="0"/>
              </a:rPr>
              <a:t> </a:t>
            </a:r>
            <a:r>
              <a:rPr lang="en-US" sz="1200" kern="1200" dirty="0">
                <a:solidFill>
                  <a:schemeClr val="accent5"/>
                </a:solidFill>
                <a:effectLst/>
                <a:latin typeface="Helvetica" panose="020B0604020202020204" pitchFamily="34" charset="0"/>
                <a:ea typeface="+mn-ea"/>
                <a:cs typeface="Helvetica" panose="020B0604020202020204" pitchFamily="34" charset="0"/>
              </a:rPr>
              <a:t>a Center in the Administration for Community Living (ACL), DHHS.</a:t>
            </a:r>
          </a:p>
        </p:txBody>
      </p:sp>
      <p:pic>
        <p:nvPicPr>
          <p:cNvPr id="4" name="Picture 3"/>
          <p:cNvPicPr>
            <a:picLocks noChangeAspect="1"/>
          </p:cNvPicPr>
          <p:nvPr userDrawn="1"/>
        </p:nvPicPr>
        <p:blipFill>
          <a:blip r:embed="rId4"/>
          <a:stretch>
            <a:fillRect/>
          </a:stretch>
        </p:blipFill>
        <p:spPr>
          <a:xfrm>
            <a:off x="0" y="1"/>
            <a:ext cx="12204925" cy="304800"/>
          </a:xfrm>
          <a:prstGeom prst="rect">
            <a:avLst/>
          </a:prstGeom>
        </p:spPr>
      </p:pic>
      <p:pic>
        <p:nvPicPr>
          <p:cNvPr id="5" name="Picture 4"/>
          <p:cNvPicPr>
            <a:picLocks noChangeAspect="1"/>
          </p:cNvPicPr>
          <p:nvPr userDrawn="1"/>
        </p:nvPicPr>
        <p:blipFill>
          <a:blip r:embed="rId5"/>
          <a:stretch>
            <a:fillRect/>
          </a:stretch>
        </p:blipFill>
        <p:spPr>
          <a:xfrm>
            <a:off x="2" y="6858000"/>
            <a:ext cx="12191999" cy="103292"/>
          </a:xfrm>
          <a:prstGeom prst="rect">
            <a:avLst/>
          </a:prstGeom>
        </p:spPr>
      </p:pic>
      <p:pic>
        <p:nvPicPr>
          <p:cNvPr id="10" name="Picture 9" descr="ACL_Header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56333" y="6365753"/>
            <a:ext cx="678467" cy="219655"/>
          </a:xfrm>
          <a:prstGeom prst="rect">
            <a:avLst/>
          </a:prstGeom>
        </p:spPr>
      </p:pic>
      <p:pic>
        <p:nvPicPr>
          <p:cNvPr id="11" name="Picture 10" descr="DHHS.png"/>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11144107" y="5715000"/>
            <a:ext cx="502920" cy="502920"/>
          </a:xfrm>
          <a:prstGeom prst="rect">
            <a:avLst/>
          </a:prstGeom>
        </p:spPr>
      </p:pic>
      <p:pic>
        <p:nvPicPr>
          <p:cNvPr id="1026" name="Picture 2" descr="http://techsage.gatech.edu/sites/default/files/tsagelogo.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334000" y="4478968"/>
            <a:ext cx="1531138" cy="119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53753"/>
      </p:ext>
    </p:extLst>
  </p:cSld>
  <p:clrMap bg1="lt1" tx1="dk1" bg2="lt2" tx2="dk2" accent1="accent1" accent2="accent2" accent3="accent3" accent4="accent4" accent5="accent5" accent6="accent6" hlink="hlink" folHlink="folHlink"/>
  <p:sldLayoutIdLst>
    <p:sldLayoutId id="2147483649" r:id="rId1"/>
    <p:sldLayoutId id="2147483694" r:id="rId2"/>
  </p:sldLayoutIdLst>
  <p:txStyles>
    <p:titleStyle>
      <a:lvl1pPr algn="ctr" defTabSz="457200" rtl="0" eaLnBrk="1" latinLnBrk="0" hangingPunct="1">
        <a:spcBef>
          <a:spcPct val="0"/>
        </a:spcBef>
        <a:buNone/>
        <a:defRPr sz="4800" kern="1200">
          <a:solidFill>
            <a:schemeClr val="tx1">
              <a:lumMod val="85000"/>
              <a:lumOff val="15000"/>
            </a:schemeClr>
          </a:solidFill>
          <a:latin typeface="Helvetica"/>
          <a:ea typeface="+mj-ea"/>
          <a:cs typeface="Helvetica"/>
        </a:defRPr>
      </a:lvl1pPr>
    </p:titleStyle>
    <p:bodyStyle>
      <a:lvl1pPr marL="342900" indent="-342900" algn="ctr" defTabSz="457200" rtl="0" eaLnBrk="1" latinLnBrk="0" hangingPunct="1">
        <a:spcBef>
          <a:spcPct val="20000"/>
        </a:spcBef>
        <a:buFont typeface="Arial"/>
        <a:buChar char="•"/>
        <a:defRPr sz="3200" kern="1200">
          <a:solidFill>
            <a:schemeClr val="tx1">
              <a:lumMod val="85000"/>
              <a:lumOff val="15000"/>
            </a:schemeClr>
          </a:solidFill>
          <a:latin typeface="Helvetica"/>
          <a:ea typeface="+mn-ea"/>
          <a:cs typeface="Helvetica"/>
        </a:defRPr>
      </a:lvl1pPr>
      <a:lvl2pPr marL="742950" indent="-285750" algn="ctr" defTabSz="457200" rtl="0" eaLnBrk="1" latinLnBrk="0" hangingPunct="1">
        <a:spcBef>
          <a:spcPct val="20000"/>
        </a:spcBef>
        <a:buFont typeface="Arial"/>
        <a:buChar char="–"/>
        <a:defRPr sz="2800" kern="1200">
          <a:solidFill>
            <a:schemeClr val="tx1">
              <a:lumMod val="85000"/>
              <a:lumOff val="15000"/>
            </a:schemeClr>
          </a:solidFill>
          <a:latin typeface="Helvetica"/>
          <a:ea typeface="+mn-ea"/>
          <a:cs typeface="Helvetica"/>
        </a:defRPr>
      </a:lvl2pPr>
      <a:lvl3pPr marL="1143000" indent="-228600" algn="ctr" defTabSz="457200" rtl="0" eaLnBrk="1" latinLnBrk="0" hangingPunct="1">
        <a:spcBef>
          <a:spcPct val="20000"/>
        </a:spcBef>
        <a:buFont typeface="Arial"/>
        <a:buChar char="•"/>
        <a:defRPr sz="2400" kern="1200">
          <a:solidFill>
            <a:schemeClr val="tx1">
              <a:lumMod val="85000"/>
              <a:lumOff val="15000"/>
            </a:schemeClr>
          </a:solidFill>
          <a:latin typeface="Helvetica"/>
          <a:ea typeface="+mn-ea"/>
          <a:cs typeface="Helvetica"/>
        </a:defRPr>
      </a:lvl3pPr>
      <a:lvl4pPr marL="1600200" indent="-228600" algn="ctr" defTabSz="457200" rtl="0" eaLnBrk="1" latinLnBrk="0" hangingPunct="1">
        <a:spcBef>
          <a:spcPct val="20000"/>
        </a:spcBef>
        <a:buFont typeface="Arial"/>
        <a:buChar char="–"/>
        <a:defRPr sz="2000" kern="1200">
          <a:solidFill>
            <a:schemeClr val="tx1">
              <a:lumMod val="85000"/>
              <a:lumOff val="15000"/>
            </a:schemeClr>
          </a:solidFill>
          <a:latin typeface="Helvetica"/>
          <a:ea typeface="+mn-ea"/>
          <a:cs typeface="Helvetica"/>
        </a:defRPr>
      </a:lvl4pPr>
      <a:lvl5pPr marL="2057400" indent="-228600" algn="ctr" defTabSz="457200" rtl="0" eaLnBrk="1" latinLnBrk="0" hangingPunct="1">
        <a:spcBef>
          <a:spcPct val="20000"/>
        </a:spcBef>
        <a:buFont typeface="Arial"/>
        <a:buChar char="»"/>
        <a:defRPr sz="2000" kern="1200">
          <a:solidFill>
            <a:schemeClr val="tx1">
              <a:lumMod val="85000"/>
              <a:lumOff val="1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3411"/>
            <a:ext cx="11033760" cy="779462"/>
          </a:xfrm>
          <a:prstGeom prst="rect">
            <a:avLst/>
          </a:prstGeom>
        </p:spPr>
        <p:txBody>
          <a:bodyPr vert="horz" lIns="91440" tIns="45720" rIns="91440" bIns="45720" rtlCol="0" anchor="ctr">
            <a:normAutofit/>
          </a:bodyPr>
          <a:lstStyle/>
          <a:p>
            <a:r>
              <a:rPr lang="en-US" dirty="0"/>
              <a:t>Click to edit slide</a:t>
            </a:r>
          </a:p>
        </p:txBody>
      </p:sp>
      <p:sp>
        <p:nvSpPr>
          <p:cNvPr id="3" name="Text Placeholder 2"/>
          <p:cNvSpPr>
            <a:spLocks noGrp="1"/>
          </p:cNvSpPr>
          <p:nvPr>
            <p:ph type="body" idx="1"/>
          </p:nvPr>
        </p:nvSpPr>
        <p:spPr>
          <a:xfrm>
            <a:off x="609600" y="1193800"/>
            <a:ext cx="11033760" cy="4749800"/>
          </a:xfrm>
          <a:prstGeom prst="rect">
            <a:avLst/>
          </a:prstGeom>
        </p:spPr>
        <p:txBody>
          <a:bodyPr vert="horz" lIns="91440" tIns="45720" rIns="91440" bIns="45720" rtlCol="0">
            <a:normAutofit/>
          </a:bodyPr>
          <a:lstStyle/>
          <a:p>
            <a:pPr lvl="0"/>
            <a:r>
              <a:rPr lang="en-US" dirty="0"/>
              <a:t>Click to edit slide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705600"/>
            <a:ext cx="12192000" cy="243840"/>
          </a:xfrm>
          <a:prstGeom prst="rect">
            <a:avLst/>
          </a:prstGeom>
          <a:solidFill>
            <a:srgbClr val="AAC3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50" name="Picture 2" descr="http://techsage.gatech.edu/sites/default/files/tsage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96600" y="5839660"/>
            <a:ext cx="1111438" cy="8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30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8" r:id="rId6"/>
    <p:sldLayoutId id="2147483669" r:id="rId7"/>
  </p:sldLayoutIdLst>
  <p:txStyles>
    <p:titleStyle>
      <a:lvl1pPr algn="ctr" defTabSz="457200" rtl="0" eaLnBrk="1" latinLnBrk="0" hangingPunct="1">
        <a:spcBef>
          <a:spcPct val="0"/>
        </a:spcBef>
        <a:buNone/>
        <a:defRPr sz="4000" kern="1200">
          <a:solidFill>
            <a:schemeClr val="tx1"/>
          </a:solidFill>
          <a:latin typeface="+mj-lt"/>
          <a:ea typeface="+mj-ea"/>
          <a:cs typeface="Helvetic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Helvetica"/>
        </a:defRPr>
      </a:lvl1pPr>
      <a:lvl2pPr marL="800100" indent="-342900" algn="l" defTabSz="457200" rtl="0" eaLnBrk="1" latinLnBrk="0" hangingPunct="1">
        <a:spcBef>
          <a:spcPct val="20000"/>
        </a:spcBef>
        <a:buFont typeface="Arial" charset="0"/>
        <a:buChar char="•"/>
        <a:defRPr sz="24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3251" y="259080"/>
            <a:ext cx="10039149" cy="731520"/>
          </a:xfrm>
          <a:prstGeom prst="rect">
            <a:avLst/>
          </a:prstGeom>
        </p:spPr>
        <p:txBody>
          <a:bodyPr vert="horz" lIns="91440" tIns="45720" rIns="91440" bIns="45720" rtlCol="0" anchor="ctr">
            <a:normAutofit/>
          </a:bodyPr>
          <a:lstStyle/>
          <a:p>
            <a:r>
              <a:rPr lang="en-US" dirty="0"/>
              <a:t>Click to edit slide</a:t>
            </a:r>
          </a:p>
        </p:txBody>
      </p:sp>
      <p:sp>
        <p:nvSpPr>
          <p:cNvPr id="3" name="Text Placeholder 2"/>
          <p:cNvSpPr>
            <a:spLocks noGrp="1"/>
          </p:cNvSpPr>
          <p:nvPr>
            <p:ph type="body" idx="1"/>
          </p:nvPr>
        </p:nvSpPr>
        <p:spPr>
          <a:xfrm>
            <a:off x="609600" y="1219200"/>
            <a:ext cx="10972800" cy="5105400"/>
          </a:xfrm>
          <a:prstGeom prst="rect">
            <a:avLst/>
          </a:prstGeom>
        </p:spPr>
        <p:txBody>
          <a:bodyPr vert="horz" lIns="91440" tIns="45720" rIns="91440" bIns="45720" rtlCol="0">
            <a:normAutofit/>
          </a:bodyPr>
          <a:lstStyle/>
          <a:p>
            <a:pPr lvl="0"/>
            <a:r>
              <a:rPr lang="en-US" dirty="0"/>
              <a:t>Click to edit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0"/>
            <a:ext cx="12205903" cy="205740"/>
          </a:xfrm>
          <a:prstGeom prst="rect">
            <a:avLst/>
          </a:prstGeom>
          <a:solidFill>
            <a:srgbClr val="AAC3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2" descr="http://techsage.gatech.edu/sites/default/files/tsagelogo.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881" y="230091"/>
            <a:ext cx="1111438" cy="8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77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Lst>
  <p:txStyles>
    <p:titleStyle>
      <a:lvl1pPr algn="ctr" defTabSz="457200" rtl="0" eaLnBrk="1" latinLnBrk="0" hangingPunct="1">
        <a:spcBef>
          <a:spcPct val="0"/>
        </a:spcBef>
        <a:buNone/>
        <a:defRPr sz="4000" kern="1200" baseline="0">
          <a:solidFill>
            <a:schemeClr val="tx1"/>
          </a:solidFill>
          <a:latin typeface="+mj-lt"/>
          <a:ea typeface="+mj-ea"/>
          <a:cs typeface="Helvetic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Helvetica"/>
        </a:defRPr>
      </a:lvl1pPr>
      <a:lvl2pPr marL="742950" indent="-285750" algn="l" defTabSz="457200" rtl="0" eaLnBrk="1" latinLnBrk="0" hangingPunct="1">
        <a:spcBef>
          <a:spcPct val="20000"/>
        </a:spcBef>
        <a:buFont typeface="Arial" charset="0"/>
        <a:buChar char="•"/>
        <a:defRPr sz="24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947" y="182880"/>
            <a:ext cx="10119360" cy="731520"/>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581793" y="1112838"/>
            <a:ext cx="10972800" cy="4525963"/>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7646"/>
            <a:ext cx="12192000" cy="170046"/>
          </a:xfrm>
          <a:prstGeom prst="rect">
            <a:avLst/>
          </a:prstGeom>
          <a:solidFill>
            <a:srgbClr val="AAC3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2" descr="http://techsage.gatech.edu/sites/default/files/tsagelogo.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98874" y="199649"/>
            <a:ext cx="1111438" cy="8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80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2932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568" y="365760"/>
            <a:ext cx="9351264" cy="73152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53568" y="1353313"/>
            <a:ext cx="11521440" cy="44988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37967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ransition>
    <p:fade/>
  </p:transition>
  <p:txStyles>
    <p:titleStyle>
      <a:lvl1pPr algn="l" defTabSz="609585" rtl="0" eaLnBrk="1" latinLnBrk="0" hangingPunct="1">
        <a:spcBef>
          <a:spcPct val="0"/>
        </a:spcBef>
        <a:buNone/>
        <a:defRPr sz="4267" kern="1200">
          <a:solidFill>
            <a:schemeClr val="bg1"/>
          </a:solidFill>
          <a:latin typeface="+mj-lt"/>
          <a:ea typeface="+mj-ea"/>
          <a:cs typeface="+mj-cs"/>
        </a:defRPr>
      </a:lvl1pPr>
    </p:titleStyle>
    <p:bodyStyle>
      <a:lvl1pPr marL="457189" indent="-457189" algn="l" defTabSz="609585" rtl="0" eaLnBrk="1" latinLnBrk="0" hangingPunct="1">
        <a:spcBef>
          <a:spcPct val="20000"/>
        </a:spcBef>
        <a:buClr>
          <a:schemeClr val="accent3"/>
        </a:buClr>
        <a:buFont typeface=".Lucida Grande UI Regular"/>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3"/>
        </a:buClr>
        <a:buFont typeface=".Lucida Grande UI Regular"/>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3"/>
        </a:buClr>
        <a:buFont typeface=".Lucida Grande UI Regular"/>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3"/>
        </a:buClr>
        <a:buFont typeface=".Lucida Grande UI Regular"/>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3"/>
        </a:buClr>
        <a:buFont typeface=".Lucida Grande UI Regular"/>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1"/>
              </a:ext>
            </a:extLst>
          </p:cNvPr>
          <p:cNvSpPr>
            <a:spLocks noGrp="1"/>
          </p:cNvSpPr>
          <p:nvPr>
            <p:ph type="ctrTitle"/>
          </p:nvPr>
        </p:nvSpPr>
        <p:spPr>
          <a:xfrm>
            <a:off x="1943477" y="609599"/>
            <a:ext cx="8296309" cy="2074817"/>
          </a:xfrm>
        </p:spPr>
        <p:txBody>
          <a:bodyPr/>
          <a:lstStyle/>
          <a:p>
            <a:r>
              <a:rPr lang="en-US" sz="3600" dirty="0"/>
              <a:t>Transportation Challenges for Persons Aging with Mobility Disability:</a:t>
            </a:r>
            <a:br>
              <a:rPr lang="en-US" sz="3600" dirty="0"/>
            </a:br>
            <a:r>
              <a:rPr lang="en-US" sz="3600" dirty="0"/>
              <a:t>Qualitative Insights and Policy Implications</a:t>
            </a:r>
          </a:p>
        </p:txBody>
      </p:sp>
      <p:sp>
        <p:nvSpPr>
          <p:cNvPr id="4" name="Subtitle 2">
            <a:extLst>
              <a:ext uri="{C183D7F6-B498-43B3-948B-1728B52AA6E4}">
                <adec:decorative xmlns:adec="http://schemas.microsoft.com/office/drawing/2017/decorative" val="1"/>
              </a:ext>
            </a:extLst>
          </p:cNvPr>
          <p:cNvSpPr txBox="1">
            <a:spLocks/>
          </p:cNvSpPr>
          <p:nvPr/>
        </p:nvSpPr>
        <p:spPr>
          <a:xfrm>
            <a:off x="1294097" y="2566179"/>
            <a:ext cx="9595067" cy="1609645"/>
          </a:xfrm>
          <a:prstGeom prst="rect">
            <a:avLst/>
          </a:prstGeom>
        </p:spPr>
        <p:txBody>
          <a:bodyPr/>
          <a:lstStyle>
            <a:lvl1pPr marL="0" indent="0" algn="ctr" defTabSz="457200" rtl="0" eaLnBrk="1" latinLnBrk="0" hangingPunct="1">
              <a:spcBef>
                <a:spcPct val="20000"/>
              </a:spcBef>
              <a:buFont typeface="Arial"/>
              <a:buNone/>
              <a:defRPr sz="3200" kern="1200">
                <a:solidFill>
                  <a:schemeClr val="tx1">
                    <a:lumMod val="50000"/>
                    <a:lumOff val="50000"/>
                  </a:schemeClr>
                </a:solidFill>
                <a:latin typeface="+mj-lt"/>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a:t>Elena T. Remillard, M.S., </a:t>
            </a:r>
            <a:r>
              <a:rPr lang="en-US" sz="2400" dirty="0"/>
              <a:t>Margaret L. Campbell, Ph.D.,</a:t>
            </a:r>
            <a:r>
              <a:rPr lang="en-US" sz="2400" b="1" dirty="0"/>
              <a:t> </a:t>
            </a:r>
          </a:p>
          <a:p>
            <a:r>
              <a:rPr lang="en-US" sz="2400" dirty="0"/>
              <a:t>Lyndsie M. Koon, Ph.D. &amp; Wendy A. Rogers, Ph.D.</a:t>
            </a:r>
          </a:p>
        </p:txBody>
      </p:sp>
      <p:pic>
        <p:nvPicPr>
          <p:cNvPr id="6" name="Picture 5">
            <a:extLst>
              <a:ext uri="{FF2B5EF4-FFF2-40B4-BE49-F238E27FC236}">
                <a16:creationId xmlns:a16="http://schemas.microsoft.com/office/drawing/2014/main" id="{B54F2F0E-81BF-C94A-AA7C-9D6D4F584C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62200" y="3591669"/>
            <a:ext cx="1505087" cy="702393"/>
          </a:xfrm>
          <a:prstGeom prst="rect">
            <a:avLst/>
          </a:prstGeom>
        </p:spPr>
      </p:pic>
      <p:pic>
        <p:nvPicPr>
          <p:cNvPr id="7" name="Picture 6">
            <a:extLst>
              <a:ext uri="{FF2B5EF4-FFF2-40B4-BE49-F238E27FC236}">
                <a16:creationId xmlns:a16="http://schemas.microsoft.com/office/drawing/2014/main" id="{C6E6F2EF-DEAD-3C45-8A15-1C608C0DE0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00" y="3679254"/>
            <a:ext cx="2412476" cy="433955"/>
          </a:xfrm>
          <a:prstGeom prst="rect">
            <a:avLst/>
          </a:prstGeom>
        </p:spPr>
      </p:pic>
      <p:pic>
        <p:nvPicPr>
          <p:cNvPr id="8" name="Picture 7">
            <a:extLst>
              <a:ext uri="{FF2B5EF4-FFF2-40B4-BE49-F238E27FC236}">
                <a16:creationId xmlns:a16="http://schemas.microsoft.com/office/drawing/2014/main" id="{011CCD3D-70BD-FA49-8E17-DB2FAD5D6101}"/>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69995" y="3679254"/>
            <a:ext cx="2103755" cy="496570"/>
          </a:xfrm>
          <a:prstGeom prst="rect">
            <a:avLst/>
          </a:prstGeom>
        </p:spPr>
      </p:pic>
    </p:spTree>
    <p:extLst>
      <p:ext uri="{BB962C8B-B14F-4D97-AF65-F5344CB8AC3E}">
        <p14:creationId xmlns:p14="http://schemas.microsoft.com/office/powerpoint/2010/main" val="54713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2F985-8AF6-FF4D-8A9A-AEC6A54DF8F3}"/>
              </a:ext>
            </a:extLst>
          </p:cNvPr>
          <p:cNvSpPr>
            <a:spLocks noGrp="1"/>
          </p:cNvSpPr>
          <p:nvPr>
            <p:ph type="title"/>
          </p:nvPr>
        </p:nvSpPr>
        <p:spPr/>
        <p:txBody>
          <a:bodyPr/>
          <a:lstStyle/>
          <a:p>
            <a:r>
              <a:rPr lang="en-US" dirty="0"/>
              <a:t>Transportation Challenges among PAwMD</a:t>
            </a:r>
          </a:p>
        </p:txBody>
      </p:sp>
      <p:graphicFrame>
        <p:nvGraphicFramePr>
          <p:cNvPr id="9" name="Content Placeholder 8" descr="Lack of availability&#10;Accessibility&#10;Safety&#10;Physical limitations and health concerns&#10;Financial limitations&#10;Advanced planning and amount of waiting required&#10;Societal attitudes&#10;">
            <a:extLst>
              <a:ext uri="{FF2B5EF4-FFF2-40B4-BE49-F238E27FC236}">
                <a16:creationId xmlns:a16="http://schemas.microsoft.com/office/drawing/2014/main" id="{B3A3FF99-68E4-084C-9174-C182998F9B1D}"/>
              </a:ext>
            </a:extLst>
          </p:cNvPr>
          <p:cNvGraphicFramePr>
            <a:graphicFrameLocks noGrp="1"/>
          </p:cNvGraphicFramePr>
          <p:nvPr>
            <p:ph idx="1"/>
            <p:extLst>
              <p:ext uri="{D42A27DB-BD31-4B8C-83A1-F6EECF244321}">
                <p14:modId xmlns:p14="http://schemas.microsoft.com/office/powerpoint/2010/main" val="2670056307"/>
              </p:ext>
            </p:extLst>
          </p:nvPr>
        </p:nvGraphicFramePr>
        <p:xfrm>
          <a:off x="614947" y="2514600"/>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9C08984E-A42F-5B44-8F33-CBB9800DA660}"/>
              </a:ext>
            </a:extLst>
          </p:cNvPr>
          <p:cNvSpPr txBox="1"/>
          <p:nvPr/>
        </p:nvSpPr>
        <p:spPr>
          <a:xfrm>
            <a:off x="6273109" y="1124637"/>
            <a:ext cx="5638800" cy="1634490"/>
          </a:xfrm>
          <a:prstGeom prst="wedgeRoundRectCallout">
            <a:avLst>
              <a:gd name="adj1" fmla="val -26848"/>
              <a:gd name="adj2" fmla="val 88589"/>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“I've been injured several times using that service, so I'm afraid of it. There are all these signs about how you have to be tied in, locked in, or whatever, but those are just signs, the people that actually drive the bus don’t care about that at all.” </a:t>
            </a:r>
            <a:r>
              <a:rPr lang="en-US" dirty="0"/>
              <a:t>[Riding a Bus]</a:t>
            </a:r>
          </a:p>
        </p:txBody>
      </p:sp>
      <p:sp>
        <p:nvSpPr>
          <p:cNvPr id="6" name="TextBox 5">
            <a:extLst>
              <a:ext uri="{FF2B5EF4-FFF2-40B4-BE49-F238E27FC236}">
                <a16:creationId xmlns:a16="http://schemas.microsoft.com/office/drawing/2014/main" id="{9CB41CC6-B430-6E48-BF66-6D11AB5D26F3}"/>
              </a:ext>
            </a:extLst>
          </p:cNvPr>
          <p:cNvSpPr txBox="1"/>
          <p:nvPr/>
        </p:nvSpPr>
        <p:spPr>
          <a:xfrm>
            <a:off x="2855227" y="1686494"/>
            <a:ext cx="5638800" cy="1021556"/>
          </a:xfrm>
          <a:prstGeom prst="wedgeRoundRectCallout">
            <a:avLst>
              <a:gd name="adj1" fmla="val 62484"/>
              <a:gd name="adj2" fmla="val 177007"/>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“I break the chair down and put it in the car. Now, the shoulders being shot, it hurts a little bit every time I do it.” </a:t>
            </a:r>
            <a:r>
              <a:rPr lang="en-US" dirty="0"/>
              <a:t>[Driving]</a:t>
            </a:r>
          </a:p>
        </p:txBody>
      </p:sp>
      <p:sp>
        <p:nvSpPr>
          <p:cNvPr id="12" name="TextBox 11">
            <a:extLst>
              <a:ext uri="{FF2B5EF4-FFF2-40B4-BE49-F238E27FC236}">
                <a16:creationId xmlns:a16="http://schemas.microsoft.com/office/drawing/2014/main" id="{AD10579A-D9DB-DC42-90C6-C7244C9CC715}"/>
              </a:ext>
            </a:extLst>
          </p:cNvPr>
          <p:cNvSpPr txBox="1"/>
          <p:nvPr/>
        </p:nvSpPr>
        <p:spPr>
          <a:xfrm>
            <a:off x="914400" y="1692645"/>
            <a:ext cx="6643415" cy="1021556"/>
          </a:xfrm>
          <a:prstGeom prst="wedgeRoundRectCallout">
            <a:avLst>
              <a:gd name="adj1" fmla="val -14699"/>
              <a:gd name="adj2" fmla="val 290522"/>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Sometimes the only accessible transportation in town is like a wheelchair van, medical type service and those are prohibitively expensive, like unbelievably expensive.”</a:t>
            </a:r>
            <a:r>
              <a:rPr lang="en-US" dirty="0"/>
              <a:t> [Using paratransit]</a:t>
            </a:r>
          </a:p>
        </p:txBody>
      </p:sp>
      <p:sp>
        <p:nvSpPr>
          <p:cNvPr id="13" name="TextBox 12">
            <a:extLst>
              <a:ext uri="{FF2B5EF4-FFF2-40B4-BE49-F238E27FC236}">
                <a16:creationId xmlns:a16="http://schemas.microsoft.com/office/drawing/2014/main" id="{2A144D5A-4C87-E045-974C-A1D8067C5360}"/>
              </a:ext>
            </a:extLst>
          </p:cNvPr>
          <p:cNvSpPr txBox="1"/>
          <p:nvPr/>
        </p:nvSpPr>
        <p:spPr>
          <a:xfrm>
            <a:off x="3637591" y="1133144"/>
            <a:ext cx="6643415" cy="1940957"/>
          </a:xfrm>
          <a:prstGeom prst="wedgeRoundRectCallout">
            <a:avLst>
              <a:gd name="adj1" fmla="val -15181"/>
              <a:gd name="adj2" fmla="val 153735"/>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“I have to be ready at the designated area at least a half an hour before the time that I scheduled for them to pick me up. It’s the same way for coming back…If I’m not at that designated area, they’ll wait just a couple of minutes and then they leave. And there’s no guarantee that they will come back if I call.”</a:t>
            </a:r>
            <a:r>
              <a:rPr lang="en-US" dirty="0"/>
              <a:t>  [Using paratransit]</a:t>
            </a:r>
          </a:p>
        </p:txBody>
      </p:sp>
      <p:sp>
        <p:nvSpPr>
          <p:cNvPr id="14" name="TextBox 13">
            <a:extLst>
              <a:ext uri="{FF2B5EF4-FFF2-40B4-BE49-F238E27FC236}">
                <a16:creationId xmlns:a16="http://schemas.microsoft.com/office/drawing/2014/main" id="{E0AA8D15-F543-A044-9D30-96B8AA8E59DF}"/>
              </a:ext>
            </a:extLst>
          </p:cNvPr>
          <p:cNvSpPr txBox="1"/>
          <p:nvPr/>
        </p:nvSpPr>
        <p:spPr>
          <a:xfrm>
            <a:off x="5233513" y="1133144"/>
            <a:ext cx="6643415" cy="1634490"/>
          </a:xfrm>
          <a:prstGeom prst="wedgeRoundRectCallout">
            <a:avLst>
              <a:gd name="adj1" fmla="val 16935"/>
              <a:gd name="adj2" fmla="val 189626"/>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“I don’t think they’re used to somebody with a disability traveling, and then traveling alone. Cause every time I go somewhere they say, ‘Who’s with you?’, and I say I’m by myself! They make it seem like, ‘oh, somebody let you out? In public by yourself? Oh no!”</a:t>
            </a:r>
            <a:r>
              <a:rPr lang="en-US" dirty="0"/>
              <a:t> [Arranging transportation via taxi, Uber or Lyft ]</a:t>
            </a:r>
          </a:p>
        </p:txBody>
      </p:sp>
      <p:sp>
        <p:nvSpPr>
          <p:cNvPr id="2" name="Rounded Rectangle 1">
            <a:extLst>
              <a:ext uri="{FF2B5EF4-FFF2-40B4-BE49-F238E27FC236}">
                <a16:creationId xmlns:a16="http://schemas.microsoft.com/office/drawing/2014/main" id="{B9C763B0-256A-B54A-9D4A-C334534D3D8A}"/>
              </a:ext>
              <a:ext uri="{C183D7F6-B498-43B3-948B-1728B52AA6E4}">
                <adec:decorative xmlns:adec="http://schemas.microsoft.com/office/drawing/2017/decorative" val="1"/>
              </a:ext>
            </a:extLst>
          </p:cNvPr>
          <p:cNvSpPr/>
          <p:nvPr/>
        </p:nvSpPr>
        <p:spPr>
          <a:xfrm>
            <a:off x="3281947" y="2925333"/>
            <a:ext cx="2897340" cy="194144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7EAEA1-A73D-B242-82AB-7957EB8D27BE}"/>
              </a:ext>
            </a:extLst>
          </p:cNvPr>
          <p:cNvSpPr txBox="1"/>
          <p:nvPr/>
        </p:nvSpPr>
        <p:spPr>
          <a:xfrm>
            <a:off x="257242" y="914400"/>
            <a:ext cx="5982324" cy="2247424"/>
          </a:xfrm>
          <a:prstGeom prst="wedgeRoundRectCallout">
            <a:avLst>
              <a:gd name="adj1" fmla="val -24384"/>
              <a:gd name="adj2" fmla="val 70863"/>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“There is one taxi that is sometimes in existence. Usually Uber doesn’t cover, there is no public transportation, there’s no rail, there’s no bus. In the last twenty years, a local transport system for the aged and disabled has been developed. I know virtually nothing about it, I’ve never used it. All transportation that I use is self-provided.” </a:t>
            </a:r>
            <a:r>
              <a:rPr lang="en-US" dirty="0"/>
              <a:t>[General transportation]</a:t>
            </a:r>
          </a:p>
        </p:txBody>
      </p:sp>
    </p:spTree>
    <p:extLst>
      <p:ext uri="{BB962C8B-B14F-4D97-AF65-F5344CB8AC3E}">
        <p14:creationId xmlns:p14="http://schemas.microsoft.com/office/powerpoint/2010/main" val="9845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2" grpId="0" animBg="1"/>
      <p:bldP spid="13" grpId="0" animBg="1"/>
      <p:bldP spid="14" grpId="0" animBg="1"/>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3A4C-6804-1A42-A7A4-8A336D3A4043}"/>
              </a:ext>
              <a:ext uri="{C183D7F6-B498-43B3-948B-1728B52AA6E4}">
                <adec:decorative xmlns:adec="http://schemas.microsoft.com/office/drawing/2017/decorative" val="1"/>
              </a:ext>
            </a:extLst>
          </p:cNvPr>
          <p:cNvSpPr>
            <a:spLocks noGrp="1"/>
          </p:cNvSpPr>
          <p:nvPr>
            <p:ph type="title"/>
          </p:nvPr>
        </p:nvSpPr>
        <p:spPr/>
        <p:txBody>
          <a:bodyPr/>
          <a:lstStyle/>
          <a:p>
            <a:r>
              <a:rPr lang="en-US" dirty="0"/>
              <a:t>In-Depth Look at Accessibility Challenges</a:t>
            </a:r>
          </a:p>
        </p:txBody>
      </p:sp>
      <p:graphicFrame>
        <p:nvGraphicFramePr>
          <p:cNvPr id="4" name="Content Placeholder 3">
            <a:extLst>
              <a:ext uri="{FF2B5EF4-FFF2-40B4-BE49-F238E27FC236}">
                <a16:creationId xmlns:a16="http://schemas.microsoft.com/office/drawing/2014/main" id="{022D04A9-C943-4748-A258-A02E720128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07578830"/>
              </p:ext>
            </p:extLst>
          </p:nvPr>
        </p:nvGraphicFramePr>
        <p:xfrm>
          <a:off x="188227" y="1143000"/>
          <a:ext cx="10972800" cy="559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B84E17C-40CF-224D-A65D-3B75D291387B}"/>
              </a:ext>
              <a:ext uri="{C183D7F6-B498-43B3-948B-1728B52AA6E4}">
                <adec:decorative xmlns:adec="http://schemas.microsoft.com/office/drawing/2017/decorative" val="1"/>
              </a:ext>
            </a:extLst>
          </p:cNvPr>
          <p:cNvSpPr txBox="1"/>
          <p:nvPr/>
        </p:nvSpPr>
        <p:spPr>
          <a:xfrm>
            <a:off x="7315200" y="776878"/>
            <a:ext cx="4876800" cy="1940957"/>
          </a:xfrm>
          <a:prstGeom prst="wedgeRoundRectCallout">
            <a:avLst>
              <a:gd name="adj1" fmla="val -66303"/>
              <a:gd name="adj2" fmla="val -11189"/>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“There’s been times I’ve called for a taxi and explained [that I need] a vehicle that is a standard sedan where the seat is pretty level with where my wheelchair seat… I get out there and it’s a minivan or a van and </a:t>
            </a:r>
            <a:r>
              <a:rPr lang="en-US" b="1" i="1" dirty="0"/>
              <a:t>there’s just no way I can transfer that high into a seat.” </a:t>
            </a:r>
            <a:r>
              <a:rPr lang="en-US" dirty="0"/>
              <a:t>[Taxi]</a:t>
            </a:r>
          </a:p>
        </p:txBody>
      </p:sp>
      <p:sp>
        <p:nvSpPr>
          <p:cNvPr id="6" name="TextBox 5">
            <a:extLst>
              <a:ext uri="{FF2B5EF4-FFF2-40B4-BE49-F238E27FC236}">
                <a16:creationId xmlns:a16="http://schemas.microsoft.com/office/drawing/2014/main" id="{2EE5D3AC-7E7F-9B41-B063-45A22EE6BE66}"/>
              </a:ext>
              <a:ext uri="{C183D7F6-B498-43B3-948B-1728B52AA6E4}">
                <adec:decorative xmlns:adec="http://schemas.microsoft.com/office/drawing/2017/decorative" val="1"/>
              </a:ext>
            </a:extLst>
          </p:cNvPr>
          <p:cNvSpPr txBox="1"/>
          <p:nvPr/>
        </p:nvSpPr>
        <p:spPr>
          <a:xfrm>
            <a:off x="304800" y="1321633"/>
            <a:ext cx="2743200" cy="1328023"/>
          </a:xfrm>
          <a:prstGeom prst="wedgeRoundRectCallout">
            <a:avLst>
              <a:gd name="adj1" fmla="val 44431"/>
              <a:gd name="adj2" fmla="val 80232"/>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“I have to plan the activity and then I have to </a:t>
            </a:r>
            <a:r>
              <a:rPr lang="en-US" b="1" i="1" dirty="0"/>
              <a:t>rely on the availability of parking</a:t>
            </a:r>
            <a:r>
              <a:rPr lang="en-US" i="1" dirty="0"/>
              <a:t>.” </a:t>
            </a:r>
            <a:r>
              <a:rPr lang="en-US" dirty="0"/>
              <a:t>[Driving]</a:t>
            </a:r>
          </a:p>
        </p:txBody>
      </p:sp>
      <p:sp>
        <p:nvSpPr>
          <p:cNvPr id="7" name="TextBox 6">
            <a:extLst>
              <a:ext uri="{FF2B5EF4-FFF2-40B4-BE49-F238E27FC236}">
                <a16:creationId xmlns:a16="http://schemas.microsoft.com/office/drawing/2014/main" id="{B3B9FC46-20E9-5143-B578-31FAF46139C9}"/>
              </a:ext>
              <a:ext uri="{C183D7F6-B498-43B3-948B-1728B52AA6E4}">
                <adec:decorative xmlns:adec="http://schemas.microsoft.com/office/drawing/2017/decorative" val="1"/>
              </a:ext>
            </a:extLst>
          </p:cNvPr>
          <p:cNvSpPr txBox="1"/>
          <p:nvPr/>
        </p:nvSpPr>
        <p:spPr>
          <a:xfrm>
            <a:off x="158247" y="3937248"/>
            <a:ext cx="2350958" cy="2810351"/>
          </a:xfrm>
          <a:prstGeom prst="wedgeRoundRectCallout">
            <a:avLst>
              <a:gd name="adj1" fmla="val 88820"/>
              <a:gd name="adj2" fmla="val 25491"/>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“When the bus pulls up to the curb, and there’s another wheelchair on there, </a:t>
            </a:r>
            <a:r>
              <a:rPr lang="en-US" b="1" i="1" dirty="0"/>
              <a:t>I cannot get on.</a:t>
            </a:r>
            <a:r>
              <a:rPr lang="en-US" i="1" dirty="0"/>
              <a:t> I have to wait for the next bus. That’s an inconvenience.”</a:t>
            </a:r>
            <a:r>
              <a:rPr lang="en-US" dirty="0"/>
              <a:t> [Riding a bus]</a:t>
            </a:r>
          </a:p>
        </p:txBody>
      </p:sp>
      <p:sp>
        <p:nvSpPr>
          <p:cNvPr id="8" name="TextBox 7">
            <a:extLst>
              <a:ext uri="{FF2B5EF4-FFF2-40B4-BE49-F238E27FC236}">
                <a16:creationId xmlns:a16="http://schemas.microsoft.com/office/drawing/2014/main" id="{81256CDA-BC5C-F74D-A836-075C52847394}"/>
              </a:ext>
              <a:ext uri="{C183D7F6-B498-43B3-948B-1728B52AA6E4}">
                <adec:decorative xmlns:adec="http://schemas.microsoft.com/office/drawing/2017/decorative" val="1"/>
              </a:ext>
            </a:extLst>
          </p:cNvPr>
          <p:cNvSpPr txBox="1"/>
          <p:nvPr/>
        </p:nvSpPr>
        <p:spPr>
          <a:xfrm>
            <a:off x="8839201" y="2861786"/>
            <a:ext cx="3336758" cy="1940957"/>
          </a:xfrm>
          <a:prstGeom prst="wedgeRoundRectCallout">
            <a:avLst>
              <a:gd name="adj1" fmla="val -61477"/>
              <a:gd name="adj2" fmla="val -3520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“A lot of [train] stops would not be wheelchair accessible…I don’t think I’m going to walk down subway stairs… </a:t>
            </a:r>
            <a:r>
              <a:rPr lang="en-US" b="1" i="1" dirty="0"/>
              <a:t>it would have to have a lift</a:t>
            </a:r>
            <a:r>
              <a:rPr lang="en-US" i="1" dirty="0"/>
              <a:t>.” </a:t>
            </a:r>
            <a:r>
              <a:rPr lang="en-US" dirty="0"/>
              <a:t>[Riding a train, bus or subway]</a:t>
            </a:r>
          </a:p>
        </p:txBody>
      </p:sp>
      <p:sp>
        <p:nvSpPr>
          <p:cNvPr id="9" name="TextBox 8">
            <a:extLst>
              <a:ext uri="{FF2B5EF4-FFF2-40B4-BE49-F238E27FC236}">
                <a16:creationId xmlns:a16="http://schemas.microsoft.com/office/drawing/2014/main" id="{0704EE9A-C119-404A-A0BD-B49692B4C2F7}"/>
              </a:ext>
              <a:ext uri="{C183D7F6-B498-43B3-948B-1728B52AA6E4}">
                <adec:decorative xmlns:adec="http://schemas.microsoft.com/office/drawing/2017/decorative" val="1"/>
              </a:ext>
            </a:extLst>
          </p:cNvPr>
          <p:cNvSpPr txBox="1"/>
          <p:nvPr/>
        </p:nvSpPr>
        <p:spPr>
          <a:xfrm>
            <a:off x="8137359" y="4915605"/>
            <a:ext cx="4038600" cy="1940957"/>
          </a:xfrm>
          <a:prstGeom prst="wedgeRoundRectCallout">
            <a:avLst>
              <a:gd name="adj1" fmla="val -59723"/>
              <a:gd name="adj2" fmla="val -8746"/>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“Calling and scheduling Uber and Lyft or taxis is very simple…Getting the service is a difficult aspect, because it’s </a:t>
            </a:r>
            <a:r>
              <a:rPr lang="en-US" b="1" i="1" dirty="0"/>
              <a:t>dependent on the number and the existence of accessible vehicles</a:t>
            </a:r>
            <a:r>
              <a:rPr lang="en-US" i="1" dirty="0"/>
              <a:t>.” [Rideshare]</a:t>
            </a:r>
            <a:endParaRPr lang="en-US" dirty="0"/>
          </a:p>
        </p:txBody>
      </p:sp>
    </p:spTree>
    <p:extLst>
      <p:ext uri="{BB962C8B-B14F-4D97-AF65-F5344CB8AC3E}">
        <p14:creationId xmlns:p14="http://schemas.microsoft.com/office/powerpoint/2010/main" val="11943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6E404756-39B4-1D40-8F21-BF5BD71AC2F7}"/>
              </a:ext>
              <a:ext uri="{C183D7F6-B498-43B3-948B-1728B52AA6E4}">
                <adec:decorative xmlns:adec="http://schemas.microsoft.com/office/drawing/2017/decorative" val="1"/>
              </a:ext>
            </a:extLst>
          </p:cNvPr>
          <p:cNvSpPr txBox="1">
            <a:spLocks noChangeArrowheads="1"/>
          </p:cNvSpPr>
          <p:nvPr/>
        </p:nvSpPr>
        <p:spPr bwMode="auto">
          <a:xfrm>
            <a:off x="1524000" y="824548"/>
            <a:ext cx="3610195" cy="520699"/>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Limited Awareness of Federal Funding Sources and Policies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Text Box 3">
            <a:extLst>
              <a:ext uri="{FF2B5EF4-FFF2-40B4-BE49-F238E27FC236}">
                <a16:creationId xmlns:a16="http://schemas.microsoft.com/office/drawing/2014/main" id="{A39A3C8A-DEE9-4F4D-B829-E12C38F289BB}"/>
              </a:ext>
              <a:ext uri="{C183D7F6-B498-43B3-948B-1728B52AA6E4}">
                <adec:decorative xmlns:adec="http://schemas.microsoft.com/office/drawing/2017/decorative" val="1"/>
              </a:ext>
            </a:extLst>
          </p:cNvPr>
          <p:cNvSpPr txBox="1">
            <a:spLocks noChangeArrowheads="1"/>
          </p:cNvSpPr>
          <p:nvPr/>
        </p:nvSpPr>
        <p:spPr bwMode="auto">
          <a:xfrm>
            <a:off x="1524000" y="1345247"/>
            <a:ext cx="3610195" cy="613094"/>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Unengaged Stakeholders and Difficulties Establishing Community Partnerships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27A1E03F-D9A5-1048-98A5-46C55BC89C91}"/>
              </a:ext>
              <a:ext uri="{C183D7F6-B498-43B3-948B-1728B52AA6E4}">
                <adec:decorative xmlns:adec="http://schemas.microsoft.com/office/drawing/2017/decorative" val="1"/>
              </a:ext>
            </a:extLst>
          </p:cNvPr>
          <p:cNvSpPr txBox="1">
            <a:spLocks noChangeArrowheads="1"/>
          </p:cNvSpPr>
          <p:nvPr/>
        </p:nvSpPr>
        <p:spPr bwMode="auto">
          <a:xfrm>
            <a:off x="1524001" y="2029150"/>
            <a:ext cx="3610194" cy="3651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 Program Restrictions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 Box 7">
            <a:extLst>
              <a:ext uri="{FF2B5EF4-FFF2-40B4-BE49-F238E27FC236}">
                <a16:creationId xmlns:a16="http://schemas.microsoft.com/office/drawing/2014/main" id="{8488A6E9-A308-1C40-8496-59959E56E44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1503007" y="98682"/>
            <a:ext cx="3621662" cy="634230"/>
          </a:xfrm>
          <a:prstGeom prst="rect">
            <a:avLst/>
          </a:prstGeom>
          <a:solidFill>
            <a:srgbClr val="FFFFFF"/>
          </a:solidFill>
          <a:ln w="635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Top 10 Barriers to Coordination of Transportation Services Reported by State and Local Employees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 Box 9">
            <a:extLst>
              <a:ext uri="{FF2B5EF4-FFF2-40B4-BE49-F238E27FC236}">
                <a16:creationId xmlns:a16="http://schemas.microsoft.com/office/drawing/2014/main" id="{C5CC4D57-32DE-9F44-BAA1-F8283434046B}"/>
              </a:ext>
              <a:ext uri="{C183D7F6-B498-43B3-948B-1728B52AA6E4}">
                <adec:decorative xmlns:adec="http://schemas.microsoft.com/office/drawing/2017/decorative" val="1"/>
              </a:ext>
            </a:extLst>
          </p:cNvPr>
          <p:cNvSpPr txBox="1">
            <a:spLocks noChangeArrowheads="1"/>
          </p:cNvSpPr>
          <p:nvPr/>
        </p:nvSpPr>
        <p:spPr bwMode="auto">
          <a:xfrm>
            <a:off x="1524001" y="2451419"/>
            <a:ext cx="3610194" cy="487178"/>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 Insufficient Incentives or Financial Motivation to Coordinate Services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 Box 10">
            <a:extLst>
              <a:ext uri="{FF2B5EF4-FFF2-40B4-BE49-F238E27FC236}">
                <a16:creationId xmlns:a16="http://schemas.microsoft.com/office/drawing/2014/main" id="{424592A9-DE90-6E4C-9291-FC4C8BAA5240}"/>
              </a:ext>
              <a:ext uri="{C183D7F6-B498-43B3-948B-1728B52AA6E4}">
                <adec:decorative xmlns:adec="http://schemas.microsoft.com/office/drawing/2017/decorative" val="1"/>
              </a:ext>
            </a:extLst>
          </p:cNvPr>
          <p:cNvSpPr txBox="1">
            <a:spLocks noChangeArrowheads="1"/>
          </p:cNvSpPr>
          <p:nvPr/>
        </p:nvSpPr>
        <p:spPr bwMode="auto">
          <a:xfrm>
            <a:off x="1523999" y="2965767"/>
            <a:ext cx="3610195" cy="498477"/>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 Limited Federal Guidance to Support Coordination</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Box 11">
            <a:extLst>
              <a:ext uri="{FF2B5EF4-FFF2-40B4-BE49-F238E27FC236}">
                <a16:creationId xmlns:a16="http://schemas.microsoft.com/office/drawing/2014/main" id="{4041D0DC-53B6-2142-8D88-A9EBBA088431}"/>
              </a:ext>
              <a:ext uri="{C183D7F6-B498-43B3-948B-1728B52AA6E4}">
                <adec:decorative xmlns:adec="http://schemas.microsoft.com/office/drawing/2017/decorative" val="1"/>
              </a:ext>
            </a:extLst>
          </p:cNvPr>
          <p:cNvSpPr txBox="1">
            <a:spLocks noChangeArrowheads="1"/>
          </p:cNvSpPr>
          <p:nvPr/>
        </p:nvSpPr>
        <p:spPr bwMode="auto">
          <a:xfrm>
            <a:off x="1523999" y="3464244"/>
            <a:ext cx="3610195" cy="4984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6: Jurisdictional Boundaries Among Cities, Counties and Regions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ext Box 13">
            <a:extLst>
              <a:ext uri="{FF2B5EF4-FFF2-40B4-BE49-F238E27FC236}">
                <a16:creationId xmlns:a16="http://schemas.microsoft.com/office/drawing/2014/main" id="{6F306791-3E09-EE4F-9075-75A3FC69C956}"/>
              </a:ext>
              <a:ext uri="{C183D7F6-B498-43B3-948B-1728B52AA6E4}">
                <adec:decorative xmlns:adec="http://schemas.microsoft.com/office/drawing/2017/decorative" val="1"/>
              </a:ext>
            </a:extLst>
          </p:cNvPr>
          <p:cNvSpPr txBox="1">
            <a:spLocks noChangeArrowheads="1"/>
          </p:cNvSpPr>
          <p:nvPr/>
        </p:nvSpPr>
        <p:spPr bwMode="auto">
          <a:xfrm>
            <a:off x="1520264" y="4036101"/>
            <a:ext cx="3625042" cy="4667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 Administrative Burden &amp; Staff Shortages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14">
            <a:extLst>
              <a:ext uri="{FF2B5EF4-FFF2-40B4-BE49-F238E27FC236}">
                <a16:creationId xmlns:a16="http://schemas.microsoft.com/office/drawing/2014/main" id="{7152BCA2-81EA-DC40-811F-B0D60F893A9B}"/>
              </a:ext>
              <a:ext uri="{C183D7F6-B498-43B3-948B-1728B52AA6E4}">
                <adec:decorative xmlns:adec="http://schemas.microsoft.com/office/drawing/2017/decorative" val="1"/>
              </a:ext>
            </a:extLst>
          </p:cNvPr>
          <p:cNvSpPr txBox="1">
            <a:spLocks noChangeArrowheads="1"/>
          </p:cNvSpPr>
          <p:nvPr/>
        </p:nvSpPr>
        <p:spPr bwMode="auto">
          <a:xfrm>
            <a:off x="1503007" y="4578408"/>
            <a:ext cx="3652617" cy="5175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8: Insufficient Data to Demonstrate Utility of Transportation Coordination</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 Box 15">
            <a:extLst>
              <a:ext uri="{FF2B5EF4-FFF2-40B4-BE49-F238E27FC236}">
                <a16:creationId xmlns:a16="http://schemas.microsoft.com/office/drawing/2014/main" id="{D70CB460-0220-334D-8AD1-4C987A2C78D8}"/>
              </a:ext>
              <a:ext uri="{C183D7F6-B498-43B3-948B-1728B52AA6E4}">
                <adec:decorative xmlns:adec="http://schemas.microsoft.com/office/drawing/2017/decorative" val="1"/>
              </a:ext>
            </a:extLst>
          </p:cNvPr>
          <p:cNvSpPr txBox="1">
            <a:spLocks noChangeArrowheads="1"/>
          </p:cNvSpPr>
          <p:nvPr/>
        </p:nvSpPr>
        <p:spPr bwMode="auto">
          <a:xfrm>
            <a:off x="1487079" y="5178599"/>
            <a:ext cx="3678070" cy="4476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 Concerns About Cost Sharing and Local Matching Funds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Text Box 18">
            <a:extLst>
              <a:ext uri="{FF2B5EF4-FFF2-40B4-BE49-F238E27FC236}">
                <a16:creationId xmlns:a16="http://schemas.microsoft.com/office/drawing/2014/main" id="{62F70721-9992-C642-9BBF-37227088A786}"/>
              </a:ext>
              <a:ext uri="{C183D7F6-B498-43B3-948B-1728B52AA6E4}">
                <adec:decorative xmlns:adec="http://schemas.microsoft.com/office/drawing/2017/decorative" val="1"/>
              </a:ext>
            </a:extLst>
          </p:cNvPr>
          <p:cNvSpPr txBox="1">
            <a:spLocks noChangeArrowheads="1"/>
          </p:cNvSpPr>
          <p:nvPr/>
        </p:nvSpPr>
        <p:spPr bwMode="auto">
          <a:xfrm>
            <a:off x="1493749" y="5708940"/>
            <a:ext cx="3651558" cy="5492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10: Lack of Accessible Vehicles and Inaccessible Systems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3C76523B-DF2B-E94E-9E27-950FAC575B01}"/>
              </a:ext>
              <a:ext uri="{C183D7F6-B498-43B3-948B-1728B52AA6E4}">
                <adec:decorative xmlns:adec="http://schemas.microsoft.com/office/drawing/2017/decorative" val="1"/>
              </a:ext>
            </a:extLst>
          </p:cNvPr>
          <p:cNvSpPr txBox="1"/>
          <p:nvPr/>
        </p:nvSpPr>
        <p:spPr>
          <a:xfrm>
            <a:off x="5422232" y="732912"/>
            <a:ext cx="6376735" cy="2308324"/>
          </a:xfrm>
          <a:prstGeom prst="rect">
            <a:avLst/>
          </a:prstGeom>
          <a:noFill/>
        </p:spPr>
        <p:txBody>
          <a:bodyPr wrap="square" rtlCol="0">
            <a:spAutoFit/>
          </a:bodyPr>
          <a:lstStyle/>
          <a:p>
            <a:r>
              <a:rPr lang="en-US" b="1" dirty="0"/>
              <a:t>Interagency Transportation Coordinating Council on Access and Mobility (CCAM) Top 10 Ranked Barriers to Coordination of State and Local Transportation Services for Three Target Populations of Older Adults, Individuals with Disabilities, and Low-Income Persons </a:t>
            </a:r>
            <a:r>
              <a:rPr lang="en-US" dirty="0"/>
              <a:t>based on State and Local Focus Groups and a National Survey of Transportation and Human Services Organization Employees Conducted in 2018(</a:t>
            </a:r>
            <a:r>
              <a:rPr lang="en-US" baseline="30000" dirty="0"/>
              <a:t>1</a:t>
            </a:r>
            <a:r>
              <a:rPr lang="en-US" dirty="0"/>
              <a:t>)</a:t>
            </a:r>
          </a:p>
          <a:p>
            <a:endParaRPr lang="en-US" dirty="0"/>
          </a:p>
        </p:txBody>
      </p:sp>
      <p:sp>
        <p:nvSpPr>
          <p:cNvPr id="16" name="TextBox 15">
            <a:extLst>
              <a:ext uri="{FF2B5EF4-FFF2-40B4-BE49-F238E27FC236}">
                <a16:creationId xmlns:a16="http://schemas.microsoft.com/office/drawing/2014/main" id="{B34EB2E8-3A40-4E4A-A1DE-5FA8D2D31D8E}"/>
              </a:ext>
              <a:ext uri="{C183D7F6-B498-43B3-948B-1728B52AA6E4}">
                <adec:decorative xmlns:adec="http://schemas.microsoft.com/office/drawing/2017/decorative" val="1"/>
              </a:ext>
            </a:extLst>
          </p:cNvPr>
          <p:cNvSpPr txBox="1"/>
          <p:nvPr/>
        </p:nvSpPr>
        <p:spPr>
          <a:xfrm>
            <a:off x="5422232" y="4837170"/>
            <a:ext cx="6609347" cy="1815882"/>
          </a:xfrm>
          <a:prstGeom prst="rect">
            <a:avLst/>
          </a:prstGeom>
          <a:noFill/>
        </p:spPr>
        <p:txBody>
          <a:bodyPr wrap="square" rtlCol="0">
            <a:spAutoFit/>
          </a:bodyPr>
          <a:lstStyle/>
          <a:p>
            <a:r>
              <a:rPr lang="en-US" sz="1600" dirty="0"/>
              <a:t>(</a:t>
            </a:r>
            <a:r>
              <a:rPr lang="en-US" sz="1600" baseline="30000" dirty="0"/>
              <a:t>1</a:t>
            </a:r>
            <a:r>
              <a:rPr lang="en-US" sz="1600" dirty="0"/>
              <a:t>)Sources: A U.S. Department of Transportation series of focus groups conducted spring of 2018 with transportation and human services stakeholders on behalf of the Interagency Coordinating Council on Access and Mobility (CCAM) and a nationwide survey conducted by the National Center for Mobility Management (NCMM) as reported in the CCAM Report to the President (September 2020) In response to: Fixing America’s Surface Transportation Act Section 3006(c)(4)</a:t>
            </a:r>
          </a:p>
        </p:txBody>
      </p:sp>
    </p:spTree>
    <p:extLst>
      <p:ext uri="{BB962C8B-B14F-4D97-AF65-F5344CB8AC3E}">
        <p14:creationId xmlns:p14="http://schemas.microsoft.com/office/powerpoint/2010/main" val="342499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C1CAFB3-2247-B84F-8E0C-3903378EA2E8}"/>
              </a:ext>
              <a:ext uri="{C183D7F6-B498-43B3-948B-1728B52AA6E4}">
                <adec:decorative xmlns:adec="http://schemas.microsoft.com/office/drawing/2017/decorative" val="1"/>
              </a:ext>
            </a:extLst>
          </p:cNvPr>
          <p:cNvSpPr txBox="1">
            <a:spLocks noChangeArrowheads="1"/>
          </p:cNvSpPr>
          <p:nvPr/>
        </p:nvSpPr>
        <p:spPr bwMode="auto">
          <a:xfrm>
            <a:off x="1524000" y="824548"/>
            <a:ext cx="3610195" cy="479856"/>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A1: Limited Awareness of Federal Funding Sources and Policies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Text Box 3">
            <a:extLst>
              <a:ext uri="{FF2B5EF4-FFF2-40B4-BE49-F238E27FC236}">
                <a16:creationId xmlns:a16="http://schemas.microsoft.com/office/drawing/2014/main" id="{CEAA06C6-FC06-074D-B5AB-DFAC6FE105DB}"/>
              </a:ext>
              <a:ext uri="{C183D7F6-B498-43B3-948B-1728B52AA6E4}">
                <adec:decorative xmlns:adec="http://schemas.microsoft.com/office/drawing/2017/decorative" val="1"/>
              </a:ext>
            </a:extLst>
          </p:cNvPr>
          <p:cNvSpPr txBox="1">
            <a:spLocks noChangeArrowheads="1"/>
          </p:cNvSpPr>
          <p:nvPr/>
        </p:nvSpPr>
        <p:spPr bwMode="auto">
          <a:xfrm>
            <a:off x="1524000" y="1345247"/>
            <a:ext cx="3610195" cy="613094"/>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A2: Unengaged Stakeholders and Difficulties Establishing Community Partnerships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EA19748C-FFA2-464C-A0A9-AC4C5B6E0520}"/>
              </a:ext>
              <a:ext uri="{C183D7F6-B498-43B3-948B-1728B52AA6E4}">
                <adec:decorative xmlns:adec="http://schemas.microsoft.com/office/drawing/2017/decorative" val="1"/>
              </a:ext>
            </a:extLst>
          </p:cNvPr>
          <p:cNvSpPr txBox="1">
            <a:spLocks noChangeArrowheads="1"/>
          </p:cNvSpPr>
          <p:nvPr/>
        </p:nvSpPr>
        <p:spPr bwMode="auto">
          <a:xfrm>
            <a:off x="1524001" y="2029150"/>
            <a:ext cx="3610194" cy="3651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A3: Program Restrictions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D720B821-DCB6-5540-B2C7-AABDB01AEA8A}"/>
              </a:ext>
              <a:ext uri="{C183D7F6-B498-43B3-948B-1728B52AA6E4}">
                <adec:decorative xmlns:adec="http://schemas.microsoft.com/office/drawing/2017/decorative" val="1"/>
              </a:ext>
            </a:extLst>
          </p:cNvPr>
          <p:cNvCxnSpPr/>
          <p:nvPr/>
        </p:nvCxnSpPr>
        <p:spPr>
          <a:xfrm>
            <a:off x="1316771" y="2008467"/>
            <a:ext cx="690880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8" name="Text Box 7">
            <a:extLst>
              <a:ext uri="{FF2B5EF4-FFF2-40B4-BE49-F238E27FC236}">
                <a16:creationId xmlns:a16="http://schemas.microsoft.com/office/drawing/2014/main" id="{F92D5E05-0299-3148-AEC7-45631602CDE4}"/>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1503007" y="98682"/>
            <a:ext cx="3621662" cy="634230"/>
          </a:xfrm>
          <a:prstGeom prst="rect">
            <a:avLst/>
          </a:prstGeom>
          <a:solidFill>
            <a:srgbClr val="FFFFFF"/>
          </a:solidFill>
          <a:ln w="6350">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Top 10 Barriers to Coordination of Transportation Services Reported by State and Local Employees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 Box 8">
            <a:extLst>
              <a:ext uri="{FF2B5EF4-FFF2-40B4-BE49-F238E27FC236}">
                <a16:creationId xmlns:a16="http://schemas.microsoft.com/office/drawing/2014/main" id="{DA0BE7D6-6906-0243-9CE8-0665D5D439BE}"/>
              </a:ext>
              <a:ext uri="{C183D7F6-B498-43B3-948B-1728B52AA6E4}">
                <adec:decorative xmlns:adec="http://schemas.microsoft.com/office/drawing/2017/decorative" val="1"/>
              </a:ext>
            </a:extLst>
          </p:cNvPr>
          <p:cNvSpPr txBox="1">
            <a:spLocks noChangeArrowheads="1"/>
          </p:cNvSpPr>
          <p:nvPr/>
        </p:nvSpPr>
        <p:spPr bwMode="auto">
          <a:xfrm>
            <a:off x="7252324" y="98682"/>
            <a:ext cx="4406276" cy="630367"/>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Transportation Challenges Reported by People</a:t>
            </a:r>
            <a:r>
              <a:rPr kumimoji="0" lang="en-US" altLang="en-US" sz="14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Aged 60-79</a:t>
            </a:r>
            <a:r>
              <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with Long-Term Mobility Disabilities in ACCESS Study</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Box 9">
            <a:extLst>
              <a:ext uri="{FF2B5EF4-FFF2-40B4-BE49-F238E27FC236}">
                <a16:creationId xmlns:a16="http://schemas.microsoft.com/office/drawing/2014/main" id="{F764D008-053C-1D43-B961-5B172E6B0599}"/>
              </a:ext>
              <a:ext uri="{C183D7F6-B498-43B3-948B-1728B52AA6E4}">
                <adec:decorative xmlns:adec="http://schemas.microsoft.com/office/drawing/2017/decorative" val="1"/>
              </a:ext>
            </a:extLst>
          </p:cNvPr>
          <p:cNvSpPr txBox="1">
            <a:spLocks noChangeArrowheads="1"/>
          </p:cNvSpPr>
          <p:nvPr/>
        </p:nvSpPr>
        <p:spPr bwMode="auto">
          <a:xfrm>
            <a:off x="1524001" y="2451419"/>
            <a:ext cx="3610194" cy="487178"/>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A4: Insufficient Incentives or Financial Motivation to Coordinate Services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ext Box 10">
            <a:extLst>
              <a:ext uri="{FF2B5EF4-FFF2-40B4-BE49-F238E27FC236}">
                <a16:creationId xmlns:a16="http://schemas.microsoft.com/office/drawing/2014/main" id="{2EBFBC1C-60EE-DB42-81E6-289782DC5CEF}"/>
              </a:ext>
              <a:ext uri="{C183D7F6-B498-43B3-948B-1728B52AA6E4}">
                <adec:decorative xmlns:adec="http://schemas.microsoft.com/office/drawing/2017/decorative" val="1"/>
              </a:ext>
            </a:extLst>
          </p:cNvPr>
          <p:cNvSpPr txBox="1">
            <a:spLocks noChangeArrowheads="1"/>
          </p:cNvSpPr>
          <p:nvPr/>
        </p:nvSpPr>
        <p:spPr bwMode="auto">
          <a:xfrm>
            <a:off x="1523999" y="2965767"/>
            <a:ext cx="3610195" cy="498477"/>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A5: Limited Federal Guidance to Support Coordination</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11">
            <a:extLst>
              <a:ext uri="{FF2B5EF4-FFF2-40B4-BE49-F238E27FC236}">
                <a16:creationId xmlns:a16="http://schemas.microsoft.com/office/drawing/2014/main" id="{D5817469-D9C3-E440-BE6E-072BE57B797E}"/>
              </a:ext>
              <a:ext uri="{C183D7F6-B498-43B3-948B-1728B52AA6E4}">
                <adec:decorative xmlns:adec="http://schemas.microsoft.com/office/drawing/2017/decorative" val="1"/>
              </a:ext>
            </a:extLst>
          </p:cNvPr>
          <p:cNvSpPr txBox="1">
            <a:spLocks noChangeArrowheads="1"/>
          </p:cNvSpPr>
          <p:nvPr/>
        </p:nvSpPr>
        <p:spPr bwMode="auto">
          <a:xfrm>
            <a:off x="1523999" y="3464244"/>
            <a:ext cx="3610195" cy="4984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A6: Jurisdictional Boundaries Among Cities, Counties and Regions</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 Box 13">
            <a:extLst>
              <a:ext uri="{FF2B5EF4-FFF2-40B4-BE49-F238E27FC236}">
                <a16:creationId xmlns:a16="http://schemas.microsoft.com/office/drawing/2014/main" id="{5133F086-467C-C24C-AC83-BCAF420A2533}"/>
              </a:ext>
              <a:ext uri="{C183D7F6-B498-43B3-948B-1728B52AA6E4}">
                <adec:decorative xmlns:adec="http://schemas.microsoft.com/office/drawing/2017/decorative" val="1"/>
              </a:ext>
            </a:extLst>
          </p:cNvPr>
          <p:cNvSpPr txBox="1">
            <a:spLocks noChangeArrowheads="1"/>
          </p:cNvSpPr>
          <p:nvPr/>
        </p:nvSpPr>
        <p:spPr bwMode="auto">
          <a:xfrm>
            <a:off x="1520264" y="4036101"/>
            <a:ext cx="3625042" cy="4667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A7: Administrative Burden &amp; Staff Shortages</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 Box 14">
            <a:extLst>
              <a:ext uri="{FF2B5EF4-FFF2-40B4-BE49-F238E27FC236}">
                <a16:creationId xmlns:a16="http://schemas.microsoft.com/office/drawing/2014/main" id="{C3A68AAC-BAE1-DA43-9A99-0A48D701D4AE}"/>
              </a:ext>
              <a:ext uri="{C183D7F6-B498-43B3-948B-1728B52AA6E4}">
                <adec:decorative xmlns:adec="http://schemas.microsoft.com/office/drawing/2017/decorative" val="1"/>
              </a:ext>
            </a:extLst>
          </p:cNvPr>
          <p:cNvSpPr txBox="1">
            <a:spLocks noChangeArrowheads="1"/>
          </p:cNvSpPr>
          <p:nvPr/>
        </p:nvSpPr>
        <p:spPr bwMode="auto">
          <a:xfrm>
            <a:off x="1503007" y="4578408"/>
            <a:ext cx="3652617" cy="51752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A8: Insufficient Data to Demonstrate Utility of Transportation Coordination</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15">
            <a:extLst>
              <a:ext uri="{FF2B5EF4-FFF2-40B4-BE49-F238E27FC236}">
                <a16:creationId xmlns:a16="http://schemas.microsoft.com/office/drawing/2014/main" id="{31503AD2-45D2-844E-B3D9-8468F9C43246}"/>
              </a:ext>
              <a:ext uri="{C183D7F6-B498-43B3-948B-1728B52AA6E4}">
                <adec:decorative xmlns:adec="http://schemas.microsoft.com/office/drawing/2017/decorative" val="1"/>
              </a:ext>
            </a:extLst>
          </p:cNvPr>
          <p:cNvSpPr txBox="1">
            <a:spLocks noChangeArrowheads="1"/>
          </p:cNvSpPr>
          <p:nvPr/>
        </p:nvSpPr>
        <p:spPr bwMode="auto">
          <a:xfrm>
            <a:off x="1487079" y="5178599"/>
            <a:ext cx="3678070" cy="4476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A9: Concerns About Cost Sharing and Local Matching Funds</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 Box 18">
            <a:extLst>
              <a:ext uri="{FF2B5EF4-FFF2-40B4-BE49-F238E27FC236}">
                <a16:creationId xmlns:a16="http://schemas.microsoft.com/office/drawing/2014/main" id="{564B407E-DB24-1A4E-B4DB-1DB3558EACDB}"/>
              </a:ext>
              <a:ext uri="{C183D7F6-B498-43B3-948B-1728B52AA6E4}">
                <adec:decorative xmlns:adec="http://schemas.microsoft.com/office/drawing/2017/decorative" val="1"/>
              </a:ext>
            </a:extLst>
          </p:cNvPr>
          <p:cNvSpPr txBox="1">
            <a:spLocks noChangeArrowheads="1"/>
          </p:cNvSpPr>
          <p:nvPr/>
        </p:nvSpPr>
        <p:spPr bwMode="auto">
          <a:xfrm>
            <a:off x="1493749" y="5708940"/>
            <a:ext cx="3651558" cy="5492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A10: Lack of Accessible Vehicles and Inaccessible Systems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Text Box 16">
            <a:extLst>
              <a:ext uri="{FF2B5EF4-FFF2-40B4-BE49-F238E27FC236}">
                <a16:creationId xmlns:a16="http://schemas.microsoft.com/office/drawing/2014/main" id="{79931D89-DEC5-A440-A4CA-BC54509C8BF3}"/>
              </a:ext>
              <a:ext uri="{C183D7F6-B498-43B3-948B-1728B52AA6E4}">
                <adec:decorative xmlns:adec="http://schemas.microsoft.com/office/drawing/2017/decorative" val="1"/>
              </a:ext>
            </a:extLst>
          </p:cNvPr>
          <p:cNvSpPr txBox="1">
            <a:spLocks noChangeArrowheads="1"/>
          </p:cNvSpPr>
          <p:nvPr/>
        </p:nvSpPr>
        <p:spPr bwMode="auto">
          <a:xfrm>
            <a:off x="7252324" y="815544"/>
            <a:ext cx="4634876" cy="549877"/>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B1: Shortage of Accessible Transportation Options Both Public (e.g., bus, rail, paratransit) and Private (taxi, Uber/Lyft)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 Box 17">
            <a:extLst>
              <a:ext uri="{FF2B5EF4-FFF2-40B4-BE49-F238E27FC236}">
                <a16:creationId xmlns:a16="http://schemas.microsoft.com/office/drawing/2014/main" id="{C1789790-CA20-0647-A4C7-7F64430D7D03}"/>
              </a:ext>
              <a:ext uri="{C183D7F6-B498-43B3-948B-1728B52AA6E4}">
                <adec:decorative xmlns:adec="http://schemas.microsoft.com/office/drawing/2017/decorative" val="1"/>
              </a:ext>
            </a:extLst>
          </p:cNvPr>
          <p:cNvSpPr txBox="1">
            <a:spLocks noChangeArrowheads="1"/>
          </p:cNvSpPr>
          <p:nvPr/>
        </p:nvSpPr>
        <p:spPr bwMode="auto">
          <a:xfrm>
            <a:off x="7252324" y="1478054"/>
            <a:ext cx="4634876" cy="457200"/>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B2: Inaccessible Transportation Features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Text Box 19">
            <a:extLst>
              <a:ext uri="{FF2B5EF4-FFF2-40B4-BE49-F238E27FC236}">
                <a16:creationId xmlns:a16="http://schemas.microsoft.com/office/drawing/2014/main" id="{BF69DD97-F977-5546-9E95-7A2B3373BABA}"/>
              </a:ext>
              <a:ext uri="{C183D7F6-B498-43B3-948B-1728B52AA6E4}">
                <adec:decorative xmlns:adec="http://schemas.microsoft.com/office/drawing/2017/decorative" val="1"/>
              </a:ext>
            </a:extLst>
          </p:cNvPr>
          <p:cNvSpPr txBox="1">
            <a:spLocks noChangeArrowheads="1"/>
          </p:cNvSpPr>
          <p:nvPr/>
        </p:nvSpPr>
        <p:spPr bwMode="auto">
          <a:xfrm>
            <a:off x="7252324" y="2043624"/>
            <a:ext cx="4634876" cy="298022"/>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B3: Safety</a:t>
            </a:r>
            <a:endParaRPr kumimoji="0" lang="en-US" alt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Text Box 20">
            <a:extLst>
              <a:ext uri="{FF2B5EF4-FFF2-40B4-BE49-F238E27FC236}">
                <a16:creationId xmlns:a16="http://schemas.microsoft.com/office/drawing/2014/main" id="{C93C6A9E-1F87-C041-AF50-3F71A8551433}"/>
              </a:ext>
              <a:ext uri="{C183D7F6-B498-43B3-948B-1728B52AA6E4}">
                <adec:decorative xmlns:adec="http://schemas.microsoft.com/office/drawing/2017/decorative" val="1"/>
              </a:ext>
            </a:extLst>
          </p:cNvPr>
          <p:cNvSpPr txBox="1">
            <a:spLocks noChangeArrowheads="1"/>
          </p:cNvSpPr>
          <p:nvPr/>
        </p:nvSpPr>
        <p:spPr bwMode="auto">
          <a:xfrm>
            <a:off x="7252324" y="2421520"/>
            <a:ext cx="4634876" cy="447675"/>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B4: Physical Limitations and Health Concerns</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 Box 21">
            <a:extLst>
              <a:ext uri="{FF2B5EF4-FFF2-40B4-BE49-F238E27FC236}">
                <a16:creationId xmlns:a16="http://schemas.microsoft.com/office/drawing/2014/main" id="{D813B3C0-EF21-7C4C-A568-9962BACBDB3D}"/>
              </a:ext>
              <a:ext uri="{C183D7F6-B498-43B3-948B-1728B52AA6E4}">
                <adec:decorative xmlns:adec="http://schemas.microsoft.com/office/drawing/2017/decorative" val="1"/>
              </a:ext>
            </a:extLst>
          </p:cNvPr>
          <p:cNvSpPr txBox="1">
            <a:spLocks noChangeArrowheads="1"/>
          </p:cNvSpPr>
          <p:nvPr/>
        </p:nvSpPr>
        <p:spPr bwMode="auto">
          <a:xfrm>
            <a:off x="7264681" y="2957393"/>
            <a:ext cx="4634876" cy="321500"/>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B5: Financial Costs/Affordability </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Box 22">
            <a:extLst>
              <a:ext uri="{FF2B5EF4-FFF2-40B4-BE49-F238E27FC236}">
                <a16:creationId xmlns:a16="http://schemas.microsoft.com/office/drawing/2014/main" id="{A31A56FE-0A84-5342-A249-F17E8C9916D8}"/>
              </a:ext>
              <a:ext uri="{C183D7F6-B498-43B3-948B-1728B52AA6E4}">
                <adec:decorative xmlns:adec="http://schemas.microsoft.com/office/drawing/2017/decorative" val="1"/>
              </a:ext>
            </a:extLst>
          </p:cNvPr>
          <p:cNvSpPr txBox="1">
            <a:spLocks noChangeArrowheads="1"/>
          </p:cNvSpPr>
          <p:nvPr/>
        </p:nvSpPr>
        <p:spPr bwMode="auto">
          <a:xfrm>
            <a:off x="7267513" y="3358767"/>
            <a:ext cx="4649558" cy="579437"/>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B6: Amount of Advanced Planning and Waiting Required</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Text Box 24">
            <a:extLst>
              <a:ext uri="{FF2B5EF4-FFF2-40B4-BE49-F238E27FC236}">
                <a16:creationId xmlns:a16="http://schemas.microsoft.com/office/drawing/2014/main" id="{6FEBEE05-C24E-C842-822F-28F89EFFB00A}"/>
              </a:ext>
              <a:ext uri="{C183D7F6-B498-43B3-948B-1728B52AA6E4}">
                <adec:decorative xmlns:adec="http://schemas.microsoft.com/office/drawing/2017/decorative" val="1"/>
              </a:ext>
            </a:extLst>
          </p:cNvPr>
          <p:cNvSpPr txBox="1">
            <a:spLocks noChangeArrowheads="1"/>
          </p:cNvSpPr>
          <p:nvPr/>
        </p:nvSpPr>
        <p:spPr bwMode="auto">
          <a:xfrm>
            <a:off x="7264680" y="4030353"/>
            <a:ext cx="4634876" cy="292688"/>
          </a:xfrm>
          <a:prstGeom prst="rect">
            <a:avLst/>
          </a:prstGeom>
          <a:solidFill>
            <a:schemeClr val="bg2"/>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B7: Societal Attitudes/Ableism </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69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BA8A-6764-3846-881E-857A89861E13}"/>
              </a:ext>
            </a:extLst>
          </p:cNvPr>
          <p:cNvSpPr>
            <a:spLocks noGrp="1"/>
          </p:cNvSpPr>
          <p:nvPr>
            <p:ph type="title"/>
          </p:nvPr>
        </p:nvSpPr>
        <p:spPr/>
        <p:txBody>
          <a:bodyPr/>
          <a:lstStyle/>
          <a:p>
            <a:r>
              <a:rPr lang="en-US" dirty="0"/>
              <a:t>Take </a:t>
            </a:r>
            <a:r>
              <a:rPr lang="en-US" dirty="0" err="1"/>
              <a:t>Aways</a:t>
            </a:r>
            <a:endParaRPr lang="en-US" dirty="0"/>
          </a:p>
        </p:txBody>
      </p:sp>
      <p:sp>
        <p:nvSpPr>
          <p:cNvPr id="3" name="Content Placeholder 2">
            <a:extLst>
              <a:ext uri="{FF2B5EF4-FFF2-40B4-BE49-F238E27FC236}">
                <a16:creationId xmlns:a16="http://schemas.microsoft.com/office/drawing/2014/main" id="{4A6187B7-AB0C-5743-B8C3-698296443CEA}"/>
              </a:ext>
            </a:extLst>
          </p:cNvPr>
          <p:cNvSpPr>
            <a:spLocks noGrp="1"/>
          </p:cNvSpPr>
          <p:nvPr>
            <p:ph idx="1"/>
          </p:nvPr>
        </p:nvSpPr>
        <p:spPr>
          <a:xfrm>
            <a:off x="581793" y="1112838"/>
            <a:ext cx="10972800" cy="5364162"/>
          </a:xfrm>
        </p:spPr>
        <p:txBody>
          <a:bodyPr>
            <a:normAutofit fontScale="92500"/>
          </a:bodyPr>
          <a:lstStyle/>
          <a:p>
            <a:r>
              <a:rPr lang="en-US" dirty="0"/>
              <a:t>Many transportation barriers PAwMD experience are related to accessing modes of transportation that can </a:t>
            </a:r>
            <a:r>
              <a:rPr lang="en-US" u="sng" dirty="0"/>
              <a:t>safely and effectively accommodate mobility aids</a:t>
            </a:r>
            <a:r>
              <a:rPr lang="en-US" dirty="0"/>
              <a:t>. </a:t>
            </a:r>
          </a:p>
          <a:p>
            <a:pPr lvl="1"/>
            <a:r>
              <a:rPr lang="en-US" b="1" dirty="0"/>
              <a:t>Public: </a:t>
            </a:r>
            <a:r>
              <a:rPr lang="en-US" dirty="0"/>
              <a:t>need to expand wheelchair seating availability; provide wheelchair securement training for drivers; reduce service restrictions of paratransit</a:t>
            </a:r>
          </a:p>
          <a:p>
            <a:pPr lvl="1"/>
            <a:r>
              <a:rPr lang="en-US" b="1" dirty="0"/>
              <a:t>Private: </a:t>
            </a:r>
            <a:r>
              <a:rPr lang="en-US" dirty="0"/>
              <a:t>need to expand availability of wheelchair accessible vehicles in taxi and rideshare services; PAwMD need alternatives to driving or relying on rides from family/friends</a:t>
            </a:r>
          </a:p>
          <a:p>
            <a:r>
              <a:rPr lang="en-US" dirty="0"/>
              <a:t>Complex requirements and limited guidance of federal transportation initiatives, like the FAST Act, </a:t>
            </a:r>
            <a:r>
              <a:rPr lang="en-US" dirty="0">
                <a:sym typeface="Wingdings" pitchFamily="2" charset="2"/>
              </a:rPr>
              <a:t> barriers in service implementation   challenges experienced by end users</a:t>
            </a:r>
          </a:p>
          <a:p>
            <a:r>
              <a:rPr lang="en-US" dirty="0"/>
              <a:t>Importance of engaging both service providers and end-users with disabilities into the transportation policy development and program implementation</a:t>
            </a:r>
          </a:p>
          <a:p>
            <a:pPr marL="0" indent="0">
              <a:buNone/>
            </a:pPr>
            <a:endParaRPr lang="en-US" dirty="0"/>
          </a:p>
        </p:txBody>
      </p:sp>
    </p:spTree>
    <p:extLst>
      <p:ext uri="{BB962C8B-B14F-4D97-AF65-F5344CB8AC3E}">
        <p14:creationId xmlns:p14="http://schemas.microsoft.com/office/powerpoint/2010/main" val="32511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43477" y="614021"/>
            <a:ext cx="8296309" cy="1099722"/>
          </a:xfrm>
        </p:spPr>
        <p:txBody>
          <a:bodyPr/>
          <a:lstStyle/>
          <a:p>
            <a:r>
              <a:rPr lang="en-US" dirty="0"/>
              <a:t>Thank you</a:t>
            </a:r>
          </a:p>
        </p:txBody>
      </p:sp>
      <p:sp>
        <p:nvSpPr>
          <p:cNvPr id="4" name="Subtitle 2"/>
          <p:cNvSpPr>
            <a:spLocks noGrp="1"/>
          </p:cNvSpPr>
          <p:nvPr>
            <p:ph type="subTitle" idx="1"/>
          </p:nvPr>
        </p:nvSpPr>
        <p:spPr>
          <a:xfrm>
            <a:off x="1943477" y="1810059"/>
            <a:ext cx="8296309" cy="1695141"/>
          </a:xfrm>
        </p:spPr>
        <p:txBody>
          <a:bodyPr/>
          <a:lstStyle/>
          <a:p>
            <a:r>
              <a:rPr lang="en-US" dirty="0"/>
              <a:t>Elena Remillard, M.S.</a:t>
            </a:r>
          </a:p>
          <a:p>
            <a:r>
              <a:rPr lang="en-US" dirty="0" err="1"/>
              <a:t>Elena.Remillard@design.gatech.edu</a:t>
            </a:r>
            <a:endParaRPr lang="en-US" dirty="0"/>
          </a:p>
        </p:txBody>
      </p:sp>
    </p:spTree>
    <p:extLst>
      <p:ext uri="{BB962C8B-B14F-4D97-AF65-F5344CB8AC3E}">
        <p14:creationId xmlns:p14="http://schemas.microsoft.com/office/powerpoint/2010/main" val="227112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FB49-E4AA-EF44-9796-3C4F4D8B4D74}"/>
              </a:ext>
            </a:extLst>
          </p:cNvPr>
          <p:cNvSpPr>
            <a:spLocks noGrp="1"/>
          </p:cNvSpPr>
          <p:nvPr>
            <p:ph type="title"/>
          </p:nvPr>
        </p:nvSpPr>
        <p:spPr/>
        <p:txBody>
          <a:bodyPr/>
          <a:lstStyle/>
          <a:p>
            <a:r>
              <a:rPr lang="en-US"/>
              <a:t>Background</a:t>
            </a:r>
            <a:endParaRPr lang="en-US" dirty="0"/>
          </a:p>
        </p:txBody>
      </p:sp>
      <p:sp>
        <p:nvSpPr>
          <p:cNvPr id="3" name="Content Placeholder 2">
            <a:extLst>
              <a:ext uri="{FF2B5EF4-FFF2-40B4-BE49-F238E27FC236}">
                <a16:creationId xmlns:a16="http://schemas.microsoft.com/office/drawing/2014/main" id="{F09355D9-07A1-2C49-944A-3377A3DA1D67}"/>
              </a:ext>
            </a:extLst>
          </p:cNvPr>
          <p:cNvSpPr>
            <a:spLocks noGrp="1"/>
          </p:cNvSpPr>
          <p:nvPr>
            <p:ph idx="1"/>
          </p:nvPr>
        </p:nvSpPr>
        <p:spPr>
          <a:xfrm>
            <a:off x="581793" y="1112838"/>
            <a:ext cx="10972800" cy="5745162"/>
          </a:xfrm>
        </p:spPr>
        <p:txBody>
          <a:bodyPr>
            <a:normAutofit/>
          </a:bodyPr>
          <a:lstStyle/>
          <a:p>
            <a:pPr marL="0" indent="0">
              <a:buNone/>
            </a:pPr>
            <a:r>
              <a:rPr lang="en-US" sz="3200" dirty="0"/>
              <a:t>Many older adults with mobility disabilities lack access to adequate </a:t>
            </a:r>
            <a:r>
              <a:rPr lang="en-US" sz="3200" b="1" dirty="0"/>
              <a:t>transportation</a:t>
            </a:r>
            <a:r>
              <a:rPr lang="en-US" sz="3200" dirty="0"/>
              <a:t>, which can hinder their ability to fully participate in society </a:t>
            </a:r>
            <a:r>
              <a:rPr lang="en-US" sz="2000" dirty="0"/>
              <a:t>(Brumbaugh, 2018; Rosenbloom, 2007)</a:t>
            </a:r>
            <a:endParaRPr lang="en-US" sz="3200" dirty="0"/>
          </a:p>
          <a:p>
            <a:pPr lvl="1"/>
            <a:r>
              <a:rPr lang="en-US" sz="2800" dirty="0"/>
              <a:t>rely on personal vehicles, as drivers or passengers, for the vast majority of trips</a:t>
            </a:r>
          </a:p>
          <a:p>
            <a:pPr lvl="1">
              <a:spcAft>
                <a:spcPts val="600"/>
              </a:spcAft>
            </a:pPr>
            <a:r>
              <a:rPr lang="en-US" sz="2800" dirty="0"/>
              <a:t>low utilization of local public transit, paratransit, as well as as taxi and rideshare services</a:t>
            </a:r>
          </a:p>
          <a:p>
            <a:pPr marL="0" indent="0">
              <a:buNone/>
            </a:pPr>
            <a:r>
              <a:rPr lang="en-US" sz="3200" dirty="0"/>
              <a:t>General transportation challenges among this population include: </a:t>
            </a:r>
            <a:r>
              <a:rPr lang="en-US" sz="3200" u="sng" dirty="0"/>
              <a:t>accessibility</a:t>
            </a:r>
            <a:r>
              <a:rPr lang="en-US" sz="3200" dirty="0"/>
              <a:t>, </a:t>
            </a:r>
            <a:r>
              <a:rPr lang="en-US" sz="3200" u="sng" dirty="0"/>
              <a:t>affordability</a:t>
            </a:r>
            <a:r>
              <a:rPr lang="en-US" sz="3200" dirty="0"/>
              <a:t>, </a:t>
            </a:r>
            <a:r>
              <a:rPr lang="en-US" sz="3200" u="sng" dirty="0"/>
              <a:t>availability</a:t>
            </a:r>
          </a:p>
          <a:p>
            <a:pPr lvl="1"/>
            <a:r>
              <a:rPr lang="en-US" sz="2800" dirty="0"/>
              <a:t>Need for detailed user insights on the specific issues</a:t>
            </a:r>
          </a:p>
        </p:txBody>
      </p:sp>
    </p:spTree>
    <p:extLst>
      <p:ext uri="{BB962C8B-B14F-4D97-AF65-F5344CB8AC3E}">
        <p14:creationId xmlns:p14="http://schemas.microsoft.com/office/powerpoint/2010/main" val="14681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3B53-B21F-9E41-B34B-1FBFD9F79639}"/>
              </a:ext>
            </a:extLst>
          </p:cNvPr>
          <p:cNvSpPr>
            <a:spLocks noGrp="1"/>
          </p:cNvSpPr>
          <p:nvPr>
            <p:ph type="title"/>
          </p:nvPr>
        </p:nvSpPr>
        <p:spPr/>
        <p:txBody>
          <a:bodyPr/>
          <a:lstStyle/>
          <a:p>
            <a:r>
              <a:rPr lang="en-US" dirty="0"/>
              <a:t>Persons Aging with Mobility Disability (PAwMD)</a:t>
            </a:r>
          </a:p>
        </p:txBody>
      </p:sp>
      <p:sp>
        <p:nvSpPr>
          <p:cNvPr id="3" name="Content Placeholder 2">
            <a:extLst>
              <a:ext uri="{FF2B5EF4-FFF2-40B4-BE49-F238E27FC236}">
                <a16:creationId xmlns:a16="http://schemas.microsoft.com/office/drawing/2014/main" id="{2DC54413-9F0A-604B-9DB9-E96EB58773B1}"/>
              </a:ext>
            </a:extLst>
          </p:cNvPr>
          <p:cNvSpPr>
            <a:spLocks noGrp="1"/>
          </p:cNvSpPr>
          <p:nvPr>
            <p:ph idx="1"/>
          </p:nvPr>
        </p:nvSpPr>
        <p:spPr>
          <a:xfrm>
            <a:off x="581793" y="1112838"/>
            <a:ext cx="6200007" cy="5440362"/>
          </a:xfrm>
        </p:spPr>
        <p:txBody>
          <a:bodyPr>
            <a:normAutofit/>
          </a:bodyPr>
          <a:lstStyle/>
          <a:p>
            <a:pPr marL="0" indent="0">
              <a:buNone/>
            </a:pPr>
            <a:r>
              <a:rPr lang="en-US" dirty="0"/>
              <a:t>Transportation challenges are likely to be greater &amp; more complex for PAwMD</a:t>
            </a:r>
          </a:p>
          <a:p>
            <a:r>
              <a:rPr lang="en-US" dirty="0"/>
              <a:t>Long-term mobility disability</a:t>
            </a:r>
          </a:p>
          <a:p>
            <a:r>
              <a:rPr lang="en-US" dirty="0"/>
              <a:t>Secondary conditions (e.g., pain, fatigue, depression)</a:t>
            </a:r>
          </a:p>
          <a:p>
            <a:r>
              <a:rPr lang="en-US" dirty="0"/>
              <a:t>Age-related conditions (e.g., arthritis, hypertension) &amp; declines (e.g., memory, vision, strength)</a:t>
            </a:r>
          </a:p>
          <a:p>
            <a:r>
              <a:rPr lang="en-US" dirty="0"/>
              <a:t>Socioeconomic disadvantages (e.g., lower income, higher unemployment, and less healthcare access)</a:t>
            </a:r>
          </a:p>
        </p:txBody>
      </p:sp>
      <p:pic>
        <p:nvPicPr>
          <p:cNvPr id="5" name="Picture 4" descr="using motorized wheelchair">
            <a:extLst>
              <a:ext uri="{FF2B5EF4-FFF2-40B4-BE49-F238E27FC236}">
                <a16:creationId xmlns:a16="http://schemas.microsoft.com/office/drawing/2014/main" id="{1ABF0EFA-35F3-C649-B3CE-DA1D1ADB1212}"/>
              </a:ext>
            </a:extLst>
          </p:cNvPr>
          <p:cNvPicPr>
            <a:picLocks noChangeAspect="1"/>
          </p:cNvPicPr>
          <p:nvPr/>
        </p:nvPicPr>
        <p:blipFill>
          <a:blip r:embed="rId3"/>
          <a:stretch>
            <a:fillRect/>
          </a:stretch>
        </p:blipFill>
        <p:spPr>
          <a:xfrm>
            <a:off x="7283571" y="1170562"/>
            <a:ext cx="4077733" cy="2713769"/>
          </a:xfrm>
          <a:prstGeom prst="rect">
            <a:avLst/>
          </a:prstGeom>
        </p:spPr>
      </p:pic>
      <p:pic>
        <p:nvPicPr>
          <p:cNvPr id="7" name="Picture 6" descr="using a wheelchair and a smart phone">
            <a:extLst>
              <a:ext uri="{FF2B5EF4-FFF2-40B4-BE49-F238E27FC236}">
                <a16:creationId xmlns:a16="http://schemas.microsoft.com/office/drawing/2014/main" id="{24721F15-5C8E-104F-A168-B6A4F9DC760E}"/>
              </a:ext>
            </a:extLst>
          </p:cNvPr>
          <p:cNvPicPr>
            <a:picLocks noChangeAspect="1"/>
          </p:cNvPicPr>
          <p:nvPr/>
        </p:nvPicPr>
        <p:blipFill>
          <a:blip r:embed="rId4"/>
          <a:stretch>
            <a:fillRect/>
          </a:stretch>
        </p:blipFill>
        <p:spPr>
          <a:xfrm>
            <a:off x="7283571" y="4119415"/>
            <a:ext cx="4109363" cy="2738584"/>
          </a:xfrm>
          <a:prstGeom prst="rect">
            <a:avLst/>
          </a:prstGeom>
        </p:spPr>
      </p:pic>
    </p:spTree>
    <p:extLst>
      <p:ext uri="{BB962C8B-B14F-4D97-AF65-F5344CB8AC3E}">
        <p14:creationId xmlns:p14="http://schemas.microsoft.com/office/powerpoint/2010/main" val="32990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2880-3EEC-F64F-BE90-C5370FBE9B41}"/>
              </a:ext>
            </a:extLst>
          </p:cNvPr>
          <p:cNvSpPr>
            <a:spLocks noGrp="1"/>
          </p:cNvSpPr>
          <p:nvPr>
            <p:ph type="title"/>
          </p:nvPr>
        </p:nvSpPr>
        <p:spPr>
          <a:xfrm>
            <a:off x="685800" y="381000"/>
            <a:ext cx="9448800" cy="731520"/>
          </a:xfrm>
        </p:spPr>
        <p:txBody>
          <a:bodyPr>
            <a:noAutofit/>
          </a:bodyPr>
          <a:lstStyle/>
          <a:p>
            <a:r>
              <a:rPr lang="en-US" sz="3600" dirty="0"/>
              <a:t>Aging Concerns, Challenges, and Everyday Solution Strategies (ACCESS)</a:t>
            </a:r>
          </a:p>
        </p:txBody>
      </p:sp>
      <p:sp>
        <p:nvSpPr>
          <p:cNvPr id="4" name="Content Placeholder 3">
            <a:extLst>
              <a:ext uri="{FF2B5EF4-FFF2-40B4-BE49-F238E27FC236}">
                <a16:creationId xmlns:a16="http://schemas.microsoft.com/office/drawing/2014/main" id="{D3A20383-7CB2-2F47-9BA3-9F6B0F060653}"/>
              </a:ext>
            </a:extLst>
          </p:cNvPr>
          <p:cNvSpPr>
            <a:spLocks noGrp="1"/>
          </p:cNvSpPr>
          <p:nvPr>
            <p:ph idx="1"/>
          </p:nvPr>
        </p:nvSpPr>
        <p:spPr>
          <a:xfrm>
            <a:off x="533399" y="1461293"/>
            <a:ext cx="11420475" cy="2534463"/>
          </a:xfrm>
        </p:spPr>
        <p:txBody>
          <a:bodyPr>
            <a:normAutofit lnSpcReduction="10000"/>
          </a:bodyPr>
          <a:lstStyle/>
          <a:p>
            <a:pPr marL="0" indent="0">
              <a:buNone/>
            </a:pPr>
            <a:r>
              <a:rPr lang="en-US" dirty="0"/>
              <a:t>Large-scale, mixed-method study assessing everyday support needs among people aging with disability. Covers a broad range of activities, </a:t>
            </a:r>
            <a:r>
              <a:rPr lang="en-US" u="sng" dirty="0"/>
              <a:t>including transportation</a:t>
            </a:r>
            <a:r>
              <a:rPr lang="en-US" dirty="0"/>
              <a:t>.</a:t>
            </a:r>
          </a:p>
          <a:p>
            <a:pPr lvl="1"/>
            <a:r>
              <a:rPr lang="en-US" dirty="0">
                <a:solidFill>
                  <a:prstClr val="black"/>
                </a:solidFill>
              </a:rPr>
              <a:t>What is the frequency, nature, and distribution of </a:t>
            </a:r>
            <a:r>
              <a:rPr lang="en-US" b="1" dirty="0">
                <a:solidFill>
                  <a:prstClr val="black"/>
                </a:solidFill>
              </a:rPr>
              <a:t>problems in everyday activities?</a:t>
            </a:r>
          </a:p>
          <a:p>
            <a:pPr lvl="1"/>
            <a:r>
              <a:rPr lang="en-US" dirty="0"/>
              <a:t>What are the </a:t>
            </a:r>
            <a:r>
              <a:rPr lang="en-US" b="1" dirty="0"/>
              <a:t>response strategies </a:t>
            </a:r>
            <a:r>
              <a:rPr lang="en-US" dirty="0"/>
              <a:t>for these challenges (e.g., technologies, tools, assistance from others, own methods)?</a:t>
            </a:r>
          </a:p>
        </p:txBody>
      </p:sp>
      <p:sp>
        <p:nvSpPr>
          <p:cNvPr id="10" name="TextBox 9">
            <a:extLst>
              <a:ext uri="{FF2B5EF4-FFF2-40B4-BE49-F238E27FC236}">
                <a16:creationId xmlns:a16="http://schemas.microsoft.com/office/drawing/2014/main" id="{7A75442E-E058-9B4A-8165-93DDFA6CFB02}"/>
              </a:ext>
            </a:extLst>
          </p:cNvPr>
          <p:cNvSpPr txBox="1"/>
          <p:nvPr/>
        </p:nvSpPr>
        <p:spPr>
          <a:xfrm rot="10800000" flipH="1" flipV="1">
            <a:off x="7065962" y="4940850"/>
            <a:ext cx="4267201" cy="144655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200" b="1" u="sng" dirty="0">
                <a:solidFill>
                  <a:srgbClr val="FF0000"/>
                </a:solidFill>
              </a:rPr>
              <a:t>Phase 1 (N=180)</a:t>
            </a:r>
          </a:p>
          <a:p>
            <a:pPr algn="ctr"/>
            <a:r>
              <a:rPr lang="en-US" sz="2200" dirty="0">
                <a:solidFill>
                  <a:srgbClr val="FF0000"/>
                </a:solidFill>
              </a:rPr>
              <a:t>Low Vision/Blind (n=60)</a:t>
            </a:r>
          </a:p>
          <a:p>
            <a:pPr algn="ctr"/>
            <a:r>
              <a:rPr lang="en-US" sz="2200" dirty="0">
                <a:solidFill>
                  <a:srgbClr val="FF0000"/>
                </a:solidFill>
              </a:rPr>
              <a:t>Mobility (n=60)</a:t>
            </a:r>
          </a:p>
          <a:p>
            <a:pPr algn="ctr"/>
            <a:r>
              <a:rPr lang="en-US" sz="2200" dirty="0">
                <a:solidFill>
                  <a:srgbClr val="FF0000"/>
                </a:solidFill>
              </a:rPr>
              <a:t>Deaf/Hard of Hearing(n=60)</a:t>
            </a:r>
          </a:p>
        </p:txBody>
      </p:sp>
      <p:sp>
        <p:nvSpPr>
          <p:cNvPr id="7" name="TextBox 6">
            <a:extLst>
              <a:ext uri="{FF2B5EF4-FFF2-40B4-BE49-F238E27FC236}">
                <a16:creationId xmlns:a16="http://schemas.microsoft.com/office/drawing/2014/main" id="{F25CA83A-C528-A949-B78B-CB72478AAFCE}"/>
              </a:ext>
            </a:extLst>
          </p:cNvPr>
          <p:cNvSpPr txBox="1"/>
          <p:nvPr/>
        </p:nvSpPr>
        <p:spPr>
          <a:xfrm>
            <a:off x="6473327" y="3852937"/>
            <a:ext cx="5452473" cy="830997"/>
          </a:xfrm>
          <a:prstGeom prst="rect">
            <a:avLst/>
          </a:prstGeom>
          <a:noFill/>
        </p:spPr>
        <p:txBody>
          <a:bodyPr wrap="square" rtlCol="0">
            <a:spAutoFit/>
          </a:bodyPr>
          <a:lstStyle/>
          <a:p>
            <a:pPr algn="ctr"/>
            <a:r>
              <a:rPr lang="en-US" sz="2400" b="1" dirty="0">
                <a:solidFill>
                  <a:srgbClr val="5C7853"/>
                </a:solidFill>
              </a:rPr>
              <a:t>Older adults (ages 60-79) with </a:t>
            </a:r>
            <a:r>
              <a:rPr lang="en-US" sz="2400" b="1" u="sng" dirty="0">
                <a:solidFill>
                  <a:srgbClr val="5C7853"/>
                </a:solidFill>
              </a:rPr>
              <a:t>long-term</a:t>
            </a:r>
            <a:r>
              <a:rPr lang="en-US" sz="2400" b="1" dirty="0">
                <a:solidFill>
                  <a:srgbClr val="5C7853"/>
                </a:solidFill>
              </a:rPr>
              <a:t> hearing, vision, and mobility disabilities</a:t>
            </a:r>
          </a:p>
        </p:txBody>
      </p:sp>
      <p:pic>
        <p:nvPicPr>
          <p:cNvPr id="6" name="Picture 5" descr="screenshot of the article in Disability and Health journal">
            <a:extLst>
              <a:ext uri="{FF2B5EF4-FFF2-40B4-BE49-F238E27FC236}">
                <a16:creationId xmlns:a16="http://schemas.microsoft.com/office/drawing/2014/main" id="{F64CBE8E-D213-C445-A831-2F36B76756CA}"/>
              </a:ext>
            </a:extLst>
          </p:cNvPr>
          <p:cNvPicPr>
            <a:picLocks noChangeAspect="1"/>
          </p:cNvPicPr>
          <p:nvPr/>
        </p:nvPicPr>
        <p:blipFill rotWithShape="1">
          <a:blip r:embed="rId3"/>
          <a:srcRect l="13151" t="13366" r="13365" b="27440"/>
          <a:stretch/>
        </p:blipFill>
        <p:spPr>
          <a:xfrm>
            <a:off x="381000" y="4012607"/>
            <a:ext cx="5911854" cy="2441608"/>
          </a:xfrm>
          <a:prstGeom prst="rect">
            <a:avLst/>
          </a:prstGeom>
          <a:ln>
            <a:solidFill>
              <a:schemeClr val="accent1"/>
            </a:solidFill>
          </a:ln>
        </p:spPr>
      </p:pic>
      <p:sp>
        <p:nvSpPr>
          <p:cNvPr id="3" name="Rounded Rectangle 2" descr="screenshot of the article in Disability and Health Journal">
            <a:extLst>
              <a:ext uri="{FF2B5EF4-FFF2-40B4-BE49-F238E27FC236}">
                <a16:creationId xmlns:a16="http://schemas.microsoft.com/office/drawing/2014/main" id="{CDD298EB-819D-AC4C-B1C4-C078C3E5188E}"/>
              </a:ext>
            </a:extLst>
          </p:cNvPr>
          <p:cNvSpPr/>
          <p:nvPr/>
        </p:nvSpPr>
        <p:spPr>
          <a:xfrm>
            <a:off x="8132762" y="5664125"/>
            <a:ext cx="2133600" cy="41664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0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D5ED-CB4D-3745-9C6D-4C6E04ED4280}"/>
              </a:ext>
            </a:extLst>
          </p:cNvPr>
          <p:cNvSpPr>
            <a:spLocks noGrp="1"/>
          </p:cNvSpPr>
          <p:nvPr>
            <p:ph type="title"/>
          </p:nvPr>
        </p:nvSpPr>
        <p:spPr/>
        <p:txBody>
          <a:bodyPr>
            <a:noAutofit/>
          </a:bodyPr>
          <a:lstStyle/>
          <a:p>
            <a:r>
              <a:rPr lang="en-US" sz="2800" dirty="0"/>
              <a:t>Objectives: Analyze transportation challenges through a policy lens</a:t>
            </a:r>
          </a:p>
        </p:txBody>
      </p:sp>
      <p:graphicFrame>
        <p:nvGraphicFramePr>
          <p:cNvPr id="4" name="Content Placeholder 3" descr="two arrows pointed at each other. green with white text. Arrow on the left says transportation challenges among PAwMD (Access). Arrow on the right says US Transportation policies and initiatives designed to support them (FAST Act)">
            <a:extLst>
              <a:ext uri="{FF2B5EF4-FFF2-40B4-BE49-F238E27FC236}">
                <a16:creationId xmlns:a16="http://schemas.microsoft.com/office/drawing/2014/main" id="{966E7C18-13B2-CB47-B9B1-EA15918AA833}"/>
              </a:ext>
            </a:extLst>
          </p:cNvPr>
          <p:cNvGraphicFramePr>
            <a:graphicFrameLocks noGrp="1"/>
          </p:cNvGraphicFramePr>
          <p:nvPr>
            <p:ph idx="1"/>
            <p:extLst>
              <p:ext uri="{D42A27DB-BD31-4B8C-83A1-F6EECF244321}">
                <p14:modId xmlns:p14="http://schemas.microsoft.com/office/powerpoint/2010/main" val="733730036"/>
              </p:ext>
            </p:extLst>
          </p:nvPr>
        </p:nvGraphicFramePr>
        <p:xfrm>
          <a:off x="933450" y="915224"/>
          <a:ext cx="10248900" cy="411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072E397-026F-074B-8A76-92AA9863A77C}"/>
              </a:ext>
            </a:extLst>
          </p:cNvPr>
          <p:cNvSpPr txBox="1"/>
          <p:nvPr/>
        </p:nvSpPr>
        <p:spPr>
          <a:xfrm>
            <a:off x="3752849" y="5334000"/>
            <a:ext cx="461010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ACCESS data collection occurred in 2015-2019, overlapping with timing of the Fixing America’s Surface Transportation (FAST) Act of 2015 </a:t>
            </a:r>
          </a:p>
        </p:txBody>
      </p:sp>
    </p:spTree>
    <p:extLst>
      <p:ext uri="{BB962C8B-B14F-4D97-AF65-F5344CB8AC3E}">
        <p14:creationId xmlns:p14="http://schemas.microsoft.com/office/powerpoint/2010/main" val="19704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19AD-7543-F94D-8557-1FA4FF43EE2D}"/>
              </a:ext>
            </a:extLst>
          </p:cNvPr>
          <p:cNvSpPr>
            <a:spLocks noGrp="1"/>
          </p:cNvSpPr>
          <p:nvPr>
            <p:ph type="title"/>
          </p:nvPr>
        </p:nvSpPr>
        <p:spPr/>
        <p:txBody>
          <a:bodyPr>
            <a:noAutofit/>
          </a:bodyPr>
          <a:lstStyle/>
          <a:p>
            <a:r>
              <a:rPr lang="en-US" sz="3200" dirty="0"/>
              <a:t>Fixing America’s Surface Transportation (FAST) Act of 2015  </a:t>
            </a:r>
          </a:p>
        </p:txBody>
      </p:sp>
      <p:sp>
        <p:nvSpPr>
          <p:cNvPr id="3" name="Content Placeholder 2">
            <a:extLst>
              <a:ext uri="{FF2B5EF4-FFF2-40B4-BE49-F238E27FC236}">
                <a16:creationId xmlns:a16="http://schemas.microsoft.com/office/drawing/2014/main" id="{93262051-FEB4-8D4B-8111-FD5ED0C3EEAA}"/>
              </a:ext>
            </a:extLst>
          </p:cNvPr>
          <p:cNvSpPr>
            <a:spLocks noGrp="1"/>
          </p:cNvSpPr>
          <p:nvPr>
            <p:ph idx="1"/>
          </p:nvPr>
        </p:nvSpPr>
        <p:spPr>
          <a:xfrm>
            <a:off x="581793" y="1112838"/>
            <a:ext cx="10972800" cy="5440362"/>
          </a:xfrm>
        </p:spPr>
        <p:txBody>
          <a:bodyPr>
            <a:normAutofit/>
          </a:bodyPr>
          <a:lstStyle/>
          <a:p>
            <a:pPr marL="0" indent="0">
              <a:buNone/>
            </a:pPr>
            <a:r>
              <a:rPr lang="en-US" dirty="0"/>
              <a:t>$305 billion (in FY16- FY20) for transportation infrastructure planning and</a:t>
            </a:r>
            <a:r>
              <a:rPr lang="en-US" i="1" dirty="0"/>
              <a:t> </a:t>
            </a:r>
            <a:r>
              <a:rPr lang="en-US" dirty="0"/>
              <a:t>investment, including the priority to address the lack of access to reliable transportation among </a:t>
            </a:r>
            <a:r>
              <a:rPr lang="en-US" b="1" dirty="0">
                <a:solidFill>
                  <a:srgbClr val="5C7853"/>
                </a:solidFill>
              </a:rPr>
              <a:t>older adults, people with disabilities, and low income individuals. </a:t>
            </a:r>
          </a:p>
          <a:p>
            <a:pPr marL="0" indent="0">
              <a:buNone/>
            </a:pPr>
            <a:endParaRPr lang="en-US" dirty="0"/>
          </a:p>
          <a:p>
            <a:pPr marL="0" indent="0">
              <a:buNone/>
            </a:pPr>
            <a:r>
              <a:rPr lang="en-US" dirty="0"/>
              <a:t>*See special issue paper for an overview of key FAST Act provisions &amp; programs</a:t>
            </a:r>
            <a:endParaRPr lang="en-US" b="1" dirty="0"/>
          </a:p>
        </p:txBody>
      </p:sp>
    </p:spTree>
    <p:extLst>
      <p:ext uri="{BB962C8B-B14F-4D97-AF65-F5344CB8AC3E}">
        <p14:creationId xmlns:p14="http://schemas.microsoft.com/office/powerpoint/2010/main" val="337920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DCCB-AB84-D345-9680-ED70A3896A30}"/>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A4BEC7E0-B7B5-5B4F-A20A-B59461F0D8F4}"/>
              </a:ext>
            </a:extLst>
          </p:cNvPr>
          <p:cNvSpPr>
            <a:spLocks noGrp="1"/>
          </p:cNvSpPr>
          <p:nvPr>
            <p:ph idx="1"/>
          </p:nvPr>
        </p:nvSpPr>
        <p:spPr/>
        <p:txBody>
          <a:bodyPr/>
          <a:lstStyle/>
          <a:p>
            <a:pPr marL="514350" indent="-514350">
              <a:buFont typeface="+mj-lt"/>
              <a:buAutoNum type="arabicPeriod"/>
            </a:pPr>
            <a:r>
              <a:rPr lang="en-US" sz="3200" dirty="0"/>
              <a:t>How can user insights from PAwMD highlight gaps in government policies and programs and opportunities for improvement?</a:t>
            </a:r>
          </a:p>
          <a:p>
            <a:pPr marL="514350" indent="-514350">
              <a:buFont typeface="+mj-lt"/>
              <a:buAutoNum type="arabicPeriod"/>
            </a:pPr>
            <a:r>
              <a:rPr lang="en-US" sz="3200" dirty="0"/>
              <a:t>How do </a:t>
            </a:r>
            <a:r>
              <a:rPr lang="en-US" sz="3200" u="sng" dirty="0"/>
              <a:t>individual-level transportation challenges </a:t>
            </a:r>
            <a:r>
              <a:rPr lang="en-US" sz="3200" dirty="0"/>
              <a:t>among PAwMD compare to </a:t>
            </a:r>
            <a:r>
              <a:rPr lang="en-US" sz="3200" u="sng" dirty="0"/>
              <a:t>barriers to coordinating and implementing</a:t>
            </a:r>
            <a:r>
              <a:rPr lang="en-US" sz="3200" dirty="0"/>
              <a:t> transportation programs and services at state and local levels?</a:t>
            </a:r>
          </a:p>
          <a:p>
            <a:endParaRPr lang="en-US" dirty="0"/>
          </a:p>
          <a:p>
            <a:endParaRPr lang="en-US" dirty="0"/>
          </a:p>
        </p:txBody>
      </p:sp>
    </p:spTree>
    <p:extLst>
      <p:ext uri="{BB962C8B-B14F-4D97-AF65-F5344CB8AC3E}">
        <p14:creationId xmlns:p14="http://schemas.microsoft.com/office/powerpoint/2010/main" val="29833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Participants: </a:t>
            </a:r>
            <a:r>
              <a:rPr lang="en-US" sz="3200" dirty="0"/>
              <a:t>35 female, 25 male</a:t>
            </a:r>
            <a:endParaRPr lang="en-US" dirty="0"/>
          </a:p>
        </p:txBody>
      </p:sp>
      <p:sp>
        <p:nvSpPr>
          <p:cNvPr id="3" name="Content Placeholder 2"/>
          <p:cNvSpPr>
            <a:spLocks noGrp="1"/>
          </p:cNvSpPr>
          <p:nvPr>
            <p:ph idx="1"/>
          </p:nvPr>
        </p:nvSpPr>
        <p:spPr>
          <a:xfrm>
            <a:off x="341745" y="935610"/>
            <a:ext cx="11582400" cy="5867400"/>
          </a:xfrm>
        </p:spPr>
        <p:txBody>
          <a:bodyPr>
            <a:normAutofit fontScale="47500" lnSpcReduction="20000"/>
          </a:bodyPr>
          <a:lstStyle/>
          <a:p>
            <a:pPr marL="0" indent="0">
              <a:lnSpc>
                <a:spcPct val="120000"/>
              </a:lnSpc>
              <a:spcBef>
                <a:spcPts val="600"/>
              </a:spcBef>
              <a:buNone/>
            </a:pPr>
            <a:r>
              <a:rPr lang="en-US" sz="5000" b="1" dirty="0"/>
              <a:t>Inclusion Criteria</a:t>
            </a:r>
          </a:p>
          <a:p>
            <a:pPr marL="0" indent="0">
              <a:lnSpc>
                <a:spcPct val="120000"/>
              </a:lnSpc>
              <a:spcBef>
                <a:spcPts val="600"/>
              </a:spcBef>
              <a:buNone/>
            </a:pPr>
            <a:r>
              <a:rPr lang="en-US" sz="4400" dirty="0"/>
              <a:t>60-79 years of age (mean 69, SD 5.4)</a:t>
            </a:r>
          </a:p>
          <a:p>
            <a:pPr marL="0" indent="0">
              <a:lnSpc>
                <a:spcPct val="120000"/>
              </a:lnSpc>
              <a:spcBef>
                <a:spcPts val="600"/>
              </a:spcBef>
              <a:buNone/>
            </a:pPr>
            <a:r>
              <a:rPr lang="en-US" sz="4400" dirty="0"/>
              <a:t>Self-identify as having mobility impairment – have had the impairment prior to the age of 50</a:t>
            </a:r>
          </a:p>
          <a:p>
            <a:pPr marL="400050" lvl="1" indent="0">
              <a:lnSpc>
                <a:spcPct val="120000"/>
              </a:lnSpc>
              <a:spcBef>
                <a:spcPts val="600"/>
              </a:spcBef>
              <a:buNone/>
            </a:pPr>
            <a:r>
              <a:rPr lang="en-US" sz="3800" dirty="0"/>
              <a:t>Using a mobility aid (i.e., cane, crutches, wheelchair, walker, or scooter) </a:t>
            </a:r>
            <a:br>
              <a:rPr lang="en-US" sz="3800" dirty="0"/>
            </a:br>
            <a:r>
              <a:rPr lang="en-US" sz="3800" u="sng" dirty="0"/>
              <a:t>and</a:t>
            </a:r>
            <a:r>
              <a:rPr lang="en-US" sz="3800" dirty="0"/>
              <a:t> having serious difficulty walking or climbing stairs (or unable to walk or climb stairs)</a:t>
            </a:r>
          </a:p>
          <a:p>
            <a:pPr marL="0" indent="0">
              <a:lnSpc>
                <a:spcPct val="120000"/>
              </a:lnSpc>
              <a:spcBef>
                <a:spcPts val="600"/>
              </a:spcBef>
              <a:buNone/>
            </a:pPr>
            <a:r>
              <a:rPr lang="en-US" sz="4400" dirty="0"/>
              <a:t>Fluent in English</a:t>
            </a:r>
          </a:p>
          <a:p>
            <a:pPr marL="0" indent="0">
              <a:lnSpc>
                <a:spcPct val="120000"/>
              </a:lnSpc>
              <a:spcBef>
                <a:spcPts val="600"/>
              </a:spcBef>
              <a:buNone/>
            </a:pPr>
            <a:r>
              <a:rPr lang="en-US" sz="4400" dirty="0"/>
              <a:t>Live in the United States </a:t>
            </a:r>
          </a:p>
          <a:p>
            <a:pPr marL="0" indent="0">
              <a:lnSpc>
                <a:spcPct val="120000"/>
              </a:lnSpc>
              <a:spcBef>
                <a:spcPts val="600"/>
              </a:spcBef>
              <a:buNone/>
            </a:pPr>
            <a:endParaRPr lang="en-US" sz="4000" dirty="0"/>
          </a:p>
          <a:p>
            <a:pPr marL="0" indent="0">
              <a:lnSpc>
                <a:spcPct val="120000"/>
              </a:lnSpc>
              <a:spcBef>
                <a:spcPts val="600"/>
              </a:spcBef>
              <a:buNone/>
            </a:pPr>
            <a:r>
              <a:rPr lang="en-US" sz="5100" b="1" dirty="0"/>
              <a:t>Onset age of mobility impairment</a:t>
            </a:r>
          </a:p>
          <a:p>
            <a:pPr marL="0" indent="0">
              <a:lnSpc>
                <a:spcPct val="120000"/>
              </a:lnSpc>
              <a:spcBef>
                <a:spcPts val="600"/>
              </a:spcBef>
              <a:buNone/>
            </a:pPr>
            <a:r>
              <a:rPr lang="en-US" sz="4400" dirty="0"/>
              <a:t>Range: Birth – 49 years </a:t>
            </a:r>
          </a:p>
          <a:p>
            <a:pPr marL="0" indent="0">
              <a:lnSpc>
                <a:spcPct val="120000"/>
              </a:lnSpc>
              <a:spcBef>
                <a:spcPts val="600"/>
              </a:spcBef>
              <a:buNone/>
            </a:pPr>
            <a:r>
              <a:rPr lang="en-US" sz="4400" dirty="0"/>
              <a:t>Mean Age of onset: 19 years, SD 16 years</a:t>
            </a:r>
          </a:p>
          <a:p>
            <a:pPr marL="0" indent="0">
              <a:lnSpc>
                <a:spcPct val="120000"/>
              </a:lnSpc>
              <a:spcBef>
                <a:spcPts val="600"/>
              </a:spcBef>
              <a:buNone/>
            </a:pPr>
            <a:endParaRPr lang="en-US" sz="4000" dirty="0"/>
          </a:p>
          <a:p>
            <a:pPr marL="0" indent="0">
              <a:lnSpc>
                <a:spcPct val="120000"/>
              </a:lnSpc>
              <a:spcBef>
                <a:spcPts val="600"/>
              </a:spcBef>
              <a:buNone/>
            </a:pPr>
            <a:r>
              <a:rPr lang="en-US" sz="5100" b="1" dirty="0"/>
              <a:t>Education Level</a:t>
            </a:r>
          </a:p>
          <a:p>
            <a:pPr marL="0" indent="0">
              <a:lnSpc>
                <a:spcPct val="120000"/>
              </a:lnSpc>
              <a:spcBef>
                <a:spcPts val="600"/>
              </a:spcBef>
              <a:buNone/>
            </a:pPr>
            <a:r>
              <a:rPr lang="en-US" sz="4400" dirty="0"/>
              <a:t>Range was less than high school to doctoral degree</a:t>
            </a:r>
          </a:p>
          <a:p>
            <a:pPr marL="0" indent="0">
              <a:lnSpc>
                <a:spcPct val="120000"/>
              </a:lnSpc>
              <a:spcBef>
                <a:spcPts val="600"/>
              </a:spcBef>
              <a:buNone/>
            </a:pPr>
            <a:r>
              <a:rPr lang="en-US" sz="4400" dirty="0"/>
              <a:t>Modal response was Bachelor’s degree</a:t>
            </a:r>
          </a:p>
        </p:txBody>
      </p:sp>
      <p:graphicFrame>
        <p:nvGraphicFramePr>
          <p:cNvPr id="5" name="Chart 4">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0464832"/>
              </p:ext>
            </p:extLst>
          </p:nvPr>
        </p:nvGraphicFramePr>
        <p:xfrm>
          <a:off x="6248400" y="3016996"/>
          <a:ext cx="5791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38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758CEA-6AF5-EA4C-8742-9D9772FB3BA2}"/>
              </a:ext>
            </a:extLst>
          </p:cNvPr>
          <p:cNvSpPr>
            <a:spLocks noGrp="1"/>
          </p:cNvSpPr>
          <p:nvPr>
            <p:ph type="title"/>
          </p:nvPr>
        </p:nvSpPr>
        <p:spPr/>
        <p:txBody>
          <a:bodyPr/>
          <a:lstStyle/>
          <a:p>
            <a:r>
              <a:rPr lang="en-US" dirty="0"/>
              <a:t>Analysis of ACCESS Transportation Challenges</a:t>
            </a:r>
          </a:p>
        </p:txBody>
      </p:sp>
      <p:graphicFrame>
        <p:nvGraphicFramePr>
          <p:cNvPr id="3" name="Diagram 2" descr="Bullet points under ">
            <a:extLst>
              <a:ext uri="{FF2B5EF4-FFF2-40B4-BE49-F238E27FC236}">
                <a16:creationId xmlns:a16="http://schemas.microsoft.com/office/drawing/2014/main" id="{498470A0-0E5D-DB4F-AEEB-8B9D50A72110}"/>
              </a:ext>
            </a:extLst>
          </p:cNvPr>
          <p:cNvGraphicFramePr/>
          <p:nvPr>
            <p:extLst>
              <p:ext uri="{D42A27DB-BD31-4B8C-83A1-F6EECF244321}">
                <p14:modId xmlns:p14="http://schemas.microsoft.com/office/powerpoint/2010/main" val="394032773"/>
              </p:ext>
            </p:extLst>
          </p:nvPr>
        </p:nvGraphicFramePr>
        <p:xfrm>
          <a:off x="-990600" y="11429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C050F4B-FB43-D043-BC5A-EC2B32F2D123}"/>
              </a:ext>
            </a:extLst>
          </p:cNvPr>
          <p:cNvSpPr txBox="1"/>
          <p:nvPr/>
        </p:nvSpPr>
        <p:spPr>
          <a:xfrm>
            <a:off x="6858000" y="1447800"/>
            <a:ext cx="4876800" cy="4093428"/>
          </a:xfrm>
          <a:prstGeom prst="rect">
            <a:avLst/>
          </a:prstGeom>
          <a:ln>
            <a:solidFill>
              <a:srgbClr val="5C785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Method</a:t>
            </a:r>
          </a:p>
          <a:p>
            <a:r>
              <a:rPr lang="en-US" sz="2000" dirty="0"/>
              <a:t>Building off existing ACCESS coding scheme (Koon et. al, 2020), identified transportation challenges from participants’ discussions of:</a:t>
            </a:r>
          </a:p>
          <a:p>
            <a:endParaRPr lang="en-US" sz="2000" dirty="0"/>
          </a:p>
          <a:p>
            <a:pPr marL="285750" indent="-285750">
              <a:buFontTx/>
              <a:buChar char="-"/>
            </a:pPr>
            <a:r>
              <a:rPr lang="en-US" sz="2000" dirty="0"/>
              <a:t>difficulty ratings for all transportation activities</a:t>
            </a:r>
          </a:p>
          <a:p>
            <a:pPr marL="285750" indent="-285750">
              <a:buFontTx/>
              <a:buChar char="-"/>
            </a:pPr>
            <a:r>
              <a:rPr lang="en-US" sz="2000" dirty="0"/>
              <a:t>challenges and response strategies for ‘most difficult’ transportation activity </a:t>
            </a:r>
          </a:p>
          <a:p>
            <a:pPr marL="285750" indent="-285750">
              <a:buFontTx/>
              <a:buChar char="-"/>
            </a:pPr>
            <a:r>
              <a:rPr lang="en-US" sz="2000" dirty="0"/>
              <a:t>satisfaction with transportation overall </a:t>
            </a:r>
          </a:p>
          <a:p>
            <a:pPr marL="285750" indent="-285750">
              <a:buFontTx/>
              <a:buChar char="-"/>
            </a:pPr>
            <a:r>
              <a:rPr lang="en-US" sz="2000" dirty="0"/>
              <a:t>transportation challenges for community-based activities (e.g., going shopping, going to entertainment events)</a:t>
            </a:r>
            <a:endParaRPr lang="en-US" dirty="0"/>
          </a:p>
        </p:txBody>
      </p:sp>
    </p:spTree>
    <p:extLst>
      <p:ext uri="{BB962C8B-B14F-4D97-AF65-F5344CB8AC3E}">
        <p14:creationId xmlns:p14="http://schemas.microsoft.com/office/powerpoint/2010/main" val="36665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Title Slide">
  <a:themeElements>
    <a:clrScheme name="Custom 1">
      <a:dk1>
        <a:sysClr val="windowText" lastClr="000000"/>
      </a:dk1>
      <a:lt1>
        <a:sysClr val="window" lastClr="FFFFFF"/>
      </a:lt1>
      <a:dk2>
        <a:srgbClr val="1F497D"/>
      </a:dk2>
      <a:lt2>
        <a:srgbClr val="EEECE1"/>
      </a:lt2>
      <a:accent1>
        <a:srgbClr val="617B5B"/>
      </a:accent1>
      <a:accent2>
        <a:srgbClr val="7D9F73"/>
      </a:accent2>
      <a:accent3>
        <a:srgbClr val="94B08D"/>
      </a:accent3>
      <a:accent4>
        <a:srgbClr val="ADC2A6"/>
      </a:accent4>
      <a:accent5>
        <a:srgbClr val="B0B0B0"/>
      </a:accent5>
      <a:accent6>
        <a:srgbClr val="87878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ottom R logo">
  <a:themeElements>
    <a:clrScheme name="Custom 2">
      <a:dk1>
        <a:sysClr val="windowText" lastClr="000000"/>
      </a:dk1>
      <a:lt1>
        <a:sysClr val="window" lastClr="FFFFFF"/>
      </a:lt1>
      <a:dk2>
        <a:srgbClr val="1F497D"/>
      </a:dk2>
      <a:lt2>
        <a:srgbClr val="EEECE1"/>
      </a:lt2>
      <a:accent1>
        <a:srgbClr val="617B5B"/>
      </a:accent1>
      <a:accent2>
        <a:srgbClr val="A1A1A1"/>
      </a:accent2>
      <a:accent3>
        <a:srgbClr val="7A9D70"/>
      </a:accent3>
      <a:accent4>
        <a:srgbClr val="B0B0B0"/>
      </a:accent4>
      <a:accent5>
        <a:srgbClr val="92B089"/>
      </a:accent5>
      <a:accent6>
        <a:srgbClr val="A9C2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op L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 Top R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RESNA 2021">
      <a:dk1>
        <a:srgbClr val="000000"/>
      </a:dk1>
      <a:lt1>
        <a:srgbClr val="FFFFFF"/>
      </a:lt1>
      <a:dk2>
        <a:srgbClr val="000000"/>
      </a:dk2>
      <a:lt2>
        <a:srgbClr val="FEFFFE"/>
      </a:lt2>
      <a:accent1>
        <a:srgbClr val="B90F2B"/>
      </a:accent1>
      <a:accent2>
        <a:srgbClr val="4D4B68"/>
      </a:accent2>
      <a:accent3>
        <a:srgbClr val="A3ADDE"/>
      </a:accent3>
      <a:accent4>
        <a:srgbClr val="6D6E71"/>
      </a:accent4>
      <a:accent5>
        <a:srgbClr val="A3ADDE"/>
      </a:accent5>
      <a:accent6>
        <a:srgbClr val="767F83"/>
      </a:accent6>
      <a:hlink>
        <a:srgbClr val="D12E2B"/>
      </a:hlink>
      <a:folHlink>
        <a:srgbClr val="A3ADD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3B547F6-07F0-BE44-92B5-B1D7B9693BEE}" vid="{A200CFA5-8982-F741-AD36-E0651C84649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10992</TotalTime>
  <Words>2436</Words>
  <Application>Microsoft Office PowerPoint</Application>
  <PresentationFormat>Widescreen</PresentationFormat>
  <Paragraphs>174</Paragraphs>
  <Slides>15</Slides>
  <Notes>11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.Lucida Grande UI Regular</vt:lpstr>
      <vt:lpstr>Arial</vt:lpstr>
      <vt:lpstr>Bahnschrift Light SemiCondensed</vt:lpstr>
      <vt:lpstr>Calibri</vt:lpstr>
      <vt:lpstr>Calibri Light</vt:lpstr>
      <vt:lpstr>Helvetica</vt:lpstr>
      <vt:lpstr>Times New Roman</vt:lpstr>
      <vt:lpstr>1_Title Slide</vt:lpstr>
      <vt:lpstr>2_Bottom R logo</vt:lpstr>
      <vt:lpstr>3_Top L logo</vt:lpstr>
      <vt:lpstr>3_ Top R logo</vt:lpstr>
      <vt:lpstr>Custom Design</vt:lpstr>
      <vt:lpstr>Office Theme</vt:lpstr>
      <vt:lpstr>Transportation Challenges for Persons Aging with Mobility Disability: Qualitative Insights and Policy Implications</vt:lpstr>
      <vt:lpstr>Background</vt:lpstr>
      <vt:lpstr>Persons Aging with Mobility Disability (PAwMD)</vt:lpstr>
      <vt:lpstr>Aging Concerns, Challenges, and Everyday Solution Strategies (ACCESS)</vt:lpstr>
      <vt:lpstr>Objectives: Analyze transportation challenges through a policy lens</vt:lpstr>
      <vt:lpstr>Fixing America’s Surface Transportation (FAST) Act of 2015  </vt:lpstr>
      <vt:lpstr>Research Questions</vt:lpstr>
      <vt:lpstr>ACCESS Participants: 35 female, 25 male</vt:lpstr>
      <vt:lpstr>Analysis of ACCESS Transportation Challenges</vt:lpstr>
      <vt:lpstr>Transportation Challenges among PAwMD</vt:lpstr>
      <vt:lpstr>In-Depth Look at Accessibility Challenges</vt:lpstr>
      <vt:lpstr>Top 10 Barriers to Coordination of Transportation Services Reported by State and Local Employees</vt:lpstr>
      <vt:lpstr>A: Top 10 Barriers to Coordination of Transportation Services Reported by State and Local Employees</vt:lpstr>
      <vt:lpstr>Take Aways</vt:lpstr>
      <vt:lpstr>Thank you</vt:lpstr>
    </vt:vector>
  </TitlesOfParts>
  <Company>CATEA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Ienuso</dc:creator>
  <cp:lastModifiedBy>Coulter, Seth L</cp:lastModifiedBy>
  <cp:revision>238</cp:revision>
  <dcterms:created xsi:type="dcterms:W3CDTF">2014-04-24T20:03:50Z</dcterms:created>
  <dcterms:modified xsi:type="dcterms:W3CDTF">2021-10-12T14:10:34Z</dcterms:modified>
</cp:coreProperties>
</file>