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1" r:id="rId8"/>
    <p:sldId id="310" r:id="rId9"/>
    <p:sldId id="312" r:id="rId10"/>
    <p:sldId id="31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 snapToGrid="0">
      <p:cViewPr varScale="1">
        <p:scale>
          <a:sx n="79" d="100"/>
          <a:sy n="79" d="100"/>
        </p:scale>
        <p:origin x="132" y="516"/>
      </p:cViewPr>
      <p:guideLst/>
    </p:cSldViewPr>
  </p:slideViewPr>
  <p:outlineViewPr>
    <p:cViewPr>
      <p:scale>
        <a:sx n="33" d="100"/>
        <a:sy n="33" d="100"/>
      </p:scale>
      <p:origin x="0" y="-133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defRPr cap="all"/>
          </a:pPr>
          <a:r>
            <a:rPr lang="en-US"/>
            <a:t>Ready or not, here we come virtual world!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defRPr cap="all"/>
          </a:pPr>
          <a:r>
            <a:rPr lang="en-US"/>
            <a:t>Leveling the virtual playing field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defRPr cap="all"/>
          </a:pPr>
          <a:r>
            <a:rPr lang="en-US"/>
            <a:t>To the Community, and beyond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4AE03278-4D82-4F3F-831B-8B6178D303C5}" type="pres">
      <dgm:prSet presAssocID="{01A66772-F185-4D58-B8BB-E9370D7A7A2B}" presName="vert0" presStyleCnt="0">
        <dgm:presLayoutVars>
          <dgm:dir/>
          <dgm:animOne val="branch"/>
          <dgm:animLvl val="lvl"/>
        </dgm:presLayoutVars>
      </dgm:prSet>
      <dgm:spPr/>
    </dgm:pt>
    <dgm:pt modelId="{84D2ACE7-2BC6-4BB2-9A18-5EF0E7B49F28}" type="pres">
      <dgm:prSet presAssocID="{40FC4FFE-8987-4A26-B7F4-8A516F18ADAE}" presName="thickLine" presStyleLbl="alignNode1" presStyleIdx="0" presStyleCnt="3"/>
      <dgm:spPr/>
    </dgm:pt>
    <dgm:pt modelId="{32343804-F0A6-48CF-A92D-539D18D743D7}" type="pres">
      <dgm:prSet presAssocID="{40FC4FFE-8987-4A26-B7F4-8A516F18ADAE}" presName="horz1" presStyleCnt="0"/>
      <dgm:spPr/>
    </dgm:pt>
    <dgm:pt modelId="{1DDC6AE3-FB2C-4EBF-BC67-A688D6E58649}" type="pres">
      <dgm:prSet presAssocID="{40FC4FFE-8987-4A26-B7F4-8A516F18ADAE}" presName="tx1" presStyleLbl="revTx" presStyleIdx="0" presStyleCnt="3"/>
      <dgm:spPr/>
    </dgm:pt>
    <dgm:pt modelId="{48F2C5D5-74A8-492D-8AAA-791A33C955C2}" type="pres">
      <dgm:prSet presAssocID="{40FC4FFE-8987-4A26-B7F4-8A516F18ADAE}" presName="vert1" presStyleCnt="0"/>
      <dgm:spPr/>
    </dgm:pt>
    <dgm:pt modelId="{7213195D-0D5B-4E62-B86F-A967D629973A}" type="pres">
      <dgm:prSet presAssocID="{49225C73-1633-42F1-AB3B-7CB183E5F8B8}" presName="thickLine" presStyleLbl="alignNode1" presStyleIdx="1" presStyleCnt="3"/>
      <dgm:spPr/>
    </dgm:pt>
    <dgm:pt modelId="{92E9EC5D-B68D-41D7-BD37-892B57FD9F72}" type="pres">
      <dgm:prSet presAssocID="{49225C73-1633-42F1-AB3B-7CB183E5F8B8}" presName="horz1" presStyleCnt="0"/>
      <dgm:spPr/>
    </dgm:pt>
    <dgm:pt modelId="{7F1F4187-AF62-4D1B-B73D-4D84CB38BF4F}" type="pres">
      <dgm:prSet presAssocID="{49225C73-1633-42F1-AB3B-7CB183E5F8B8}" presName="tx1" presStyleLbl="revTx" presStyleIdx="1" presStyleCnt="3"/>
      <dgm:spPr/>
    </dgm:pt>
    <dgm:pt modelId="{11DF2031-814A-42FD-8A60-8CEAFAC385BC}" type="pres">
      <dgm:prSet presAssocID="{49225C73-1633-42F1-AB3B-7CB183E5F8B8}" presName="vert1" presStyleCnt="0"/>
      <dgm:spPr/>
    </dgm:pt>
    <dgm:pt modelId="{350C5A5B-6F7C-4C7F-8C64-0171DA30FCC3}" type="pres">
      <dgm:prSet presAssocID="{1C383F32-22E8-4F62-A3E0-BDC3D5F48992}" presName="thickLine" presStyleLbl="alignNode1" presStyleIdx="2" presStyleCnt="3"/>
      <dgm:spPr/>
    </dgm:pt>
    <dgm:pt modelId="{76420419-F508-4F74-9D99-BF3E4CB610F4}" type="pres">
      <dgm:prSet presAssocID="{1C383F32-22E8-4F62-A3E0-BDC3D5F48992}" presName="horz1" presStyleCnt="0"/>
      <dgm:spPr/>
    </dgm:pt>
    <dgm:pt modelId="{45173F13-E069-40A3-ADAC-51101C4D0373}" type="pres">
      <dgm:prSet presAssocID="{1C383F32-22E8-4F62-A3E0-BDC3D5F48992}" presName="tx1" presStyleLbl="revTx" presStyleIdx="2" presStyleCnt="3"/>
      <dgm:spPr/>
    </dgm:pt>
    <dgm:pt modelId="{2702E33B-A526-40BB-888C-6F4B99E3D504}" type="pres">
      <dgm:prSet presAssocID="{1C383F32-22E8-4F62-A3E0-BDC3D5F48992}" presName="vert1" presStyleCnt="0"/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D2A96929-7BDB-44FA-97B4-342B6FA30A40}" type="presOf" srcId="{49225C73-1633-42F1-AB3B-7CB183E5F8B8}" destId="{7F1F4187-AF62-4D1B-B73D-4D84CB38BF4F}" srcOrd="0" destOrd="0" presId="urn:microsoft.com/office/officeart/2008/layout/LinedList"/>
    <dgm:cxn modelId="{EB7E1B36-2C9E-432B-B36D-64004B771E61}" type="presOf" srcId="{1C383F32-22E8-4F62-A3E0-BDC3D5F48992}" destId="{45173F13-E069-40A3-ADAC-51101C4D0373}" srcOrd="0" destOrd="0" presId="urn:microsoft.com/office/officeart/2008/layout/LinedList"/>
    <dgm:cxn modelId="{59785E3A-C7A5-4F99-8629-D0C3E4EF7A2B}" type="presOf" srcId="{01A66772-F185-4D58-B8BB-E9370D7A7A2B}" destId="{4AE03278-4D82-4F3F-831B-8B6178D303C5}" srcOrd="0" destOrd="0" presId="urn:microsoft.com/office/officeart/2008/layout/LinedList"/>
    <dgm:cxn modelId="{E0A6EC43-C4AF-412E-8C3B-69A9AB9DE0D0}" type="presOf" srcId="{40FC4FFE-8987-4A26-B7F4-8A516F18ADAE}" destId="{1DDC6AE3-FB2C-4EBF-BC67-A688D6E58649}" srcOrd="0" destOrd="0" presId="urn:microsoft.com/office/officeart/2008/layout/Lined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BB1C389-AAEF-4CC4-9A83-212918565688}" type="presParOf" srcId="{4AE03278-4D82-4F3F-831B-8B6178D303C5}" destId="{84D2ACE7-2BC6-4BB2-9A18-5EF0E7B49F28}" srcOrd="0" destOrd="0" presId="urn:microsoft.com/office/officeart/2008/layout/LinedList"/>
    <dgm:cxn modelId="{88E7F216-8ECD-43FB-B815-C66CBEFC3CA4}" type="presParOf" srcId="{4AE03278-4D82-4F3F-831B-8B6178D303C5}" destId="{32343804-F0A6-48CF-A92D-539D18D743D7}" srcOrd="1" destOrd="0" presId="urn:microsoft.com/office/officeart/2008/layout/LinedList"/>
    <dgm:cxn modelId="{AA37A32D-F873-43A2-A5DA-F5DFC782FFB0}" type="presParOf" srcId="{32343804-F0A6-48CF-A92D-539D18D743D7}" destId="{1DDC6AE3-FB2C-4EBF-BC67-A688D6E58649}" srcOrd="0" destOrd="0" presId="urn:microsoft.com/office/officeart/2008/layout/LinedList"/>
    <dgm:cxn modelId="{E2651114-C7F6-40B0-A5FD-0F271C2BB542}" type="presParOf" srcId="{32343804-F0A6-48CF-A92D-539D18D743D7}" destId="{48F2C5D5-74A8-492D-8AAA-791A33C955C2}" srcOrd="1" destOrd="0" presId="urn:microsoft.com/office/officeart/2008/layout/LinedList"/>
    <dgm:cxn modelId="{78867ABC-C4C5-4711-8519-318CE8427ECC}" type="presParOf" srcId="{4AE03278-4D82-4F3F-831B-8B6178D303C5}" destId="{7213195D-0D5B-4E62-B86F-A967D629973A}" srcOrd="2" destOrd="0" presId="urn:microsoft.com/office/officeart/2008/layout/LinedList"/>
    <dgm:cxn modelId="{EAB281FC-0868-4C42-AF9C-FB97306149E0}" type="presParOf" srcId="{4AE03278-4D82-4F3F-831B-8B6178D303C5}" destId="{92E9EC5D-B68D-41D7-BD37-892B57FD9F72}" srcOrd="3" destOrd="0" presId="urn:microsoft.com/office/officeart/2008/layout/LinedList"/>
    <dgm:cxn modelId="{5D450FB5-6D64-4AF4-8706-D045B495E9BA}" type="presParOf" srcId="{92E9EC5D-B68D-41D7-BD37-892B57FD9F72}" destId="{7F1F4187-AF62-4D1B-B73D-4D84CB38BF4F}" srcOrd="0" destOrd="0" presId="urn:microsoft.com/office/officeart/2008/layout/LinedList"/>
    <dgm:cxn modelId="{70127457-8B1C-4B8C-ACAA-580C9FB56021}" type="presParOf" srcId="{92E9EC5D-B68D-41D7-BD37-892B57FD9F72}" destId="{11DF2031-814A-42FD-8A60-8CEAFAC385BC}" srcOrd="1" destOrd="0" presId="urn:microsoft.com/office/officeart/2008/layout/LinedList"/>
    <dgm:cxn modelId="{2AF27957-C7C5-4EC1-A852-9E0C2810A276}" type="presParOf" srcId="{4AE03278-4D82-4F3F-831B-8B6178D303C5}" destId="{350C5A5B-6F7C-4C7F-8C64-0171DA30FCC3}" srcOrd="4" destOrd="0" presId="urn:microsoft.com/office/officeart/2008/layout/LinedList"/>
    <dgm:cxn modelId="{FD0E72C2-200A-47CD-8AFF-EA9BAA6D9F9D}" type="presParOf" srcId="{4AE03278-4D82-4F3F-831B-8B6178D303C5}" destId="{76420419-F508-4F74-9D99-BF3E4CB610F4}" srcOrd="5" destOrd="0" presId="urn:microsoft.com/office/officeart/2008/layout/LinedList"/>
    <dgm:cxn modelId="{DD356A89-A49A-486D-A3D9-2403D7704A1E}" type="presParOf" srcId="{76420419-F508-4F74-9D99-BF3E4CB610F4}" destId="{45173F13-E069-40A3-ADAC-51101C4D0373}" srcOrd="0" destOrd="0" presId="urn:microsoft.com/office/officeart/2008/layout/LinedList"/>
    <dgm:cxn modelId="{790A2A68-4827-44FA-BFF7-0B4EE62D4D32}" type="presParOf" srcId="{76420419-F508-4F74-9D99-BF3E4CB610F4}" destId="{2702E33B-A526-40BB-888C-6F4B99E3D5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D2ACE7-2BC6-4BB2-9A18-5EF0E7B49F28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C6AE3-FB2C-4EBF-BC67-A688D6E58649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800" kern="1200"/>
            <a:t>Ready or not, here we come virtual world! </a:t>
          </a:r>
        </a:p>
      </dsp:txBody>
      <dsp:txXfrm>
        <a:off x="0" y="2758"/>
        <a:ext cx="6797675" cy="1881464"/>
      </dsp:txXfrm>
    </dsp:sp>
    <dsp:sp modelId="{7213195D-0D5B-4E62-B86F-A967D629973A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1F4187-AF62-4D1B-B73D-4D84CB38BF4F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800" kern="1200"/>
            <a:t>Leveling the virtual playing field </a:t>
          </a:r>
        </a:p>
      </dsp:txBody>
      <dsp:txXfrm>
        <a:off x="0" y="1884223"/>
        <a:ext cx="6797675" cy="1881464"/>
      </dsp:txXfrm>
    </dsp:sp>
    <dsp:sp modelId="{350C5A5B-6F7C-4C7F-8C64-0171DA30FCC3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73F13-E069-40A3-ADAC-51101C4D0373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4800" kern="1200"/>
            <a:t>To the Community, and beyond</a:t>
          </a:r>
        </a:p>
      </dsp:txBody>
      <dsp:txXfrm>
        <a:off x="0" y="3765688"/>
        <a:ext cx="6797675" cy="188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April-sierra@att.net" TargetMode="External"/><Relationship Id="rId2" Type="http://schemas.openxmlformats.org/officeDocument/2006/relationships/hyperlink" Target="https://www.april-rural.org/index.php/rural-conversations/covid-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Community Living in a Virtual World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Sierra Royster</a:t>
            </a:r>
          </a:p>
          <a:p>
            <a:pPr>
              <a:lnSpc>
                <a:spcPct val="100000"/>
              </a:lnSpc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Youth programs coordinator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2813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 of the association of programs for rural independent living. APRIL in red against a white background and large blue star. ">
            <a:extLst>
              <a:ext uri="{FF2B5EF4-FFF2-40B4-BE49-F238E27FC236}">
                <a16:creationId xmlns:a16="http://schemas.microsoft.com/office/drawing/2014/main" id="{EA2D0E4C-7985-4101-AD84-436E1D154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686" y="3936480"/>
            <a:ext cx="3991847" cy="181629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8552A09-235F-4027-B9C7-B09D159C7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Learning from the CILs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398418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4ECA-DDDA-4819-B2AE-312959C62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7BE73-8F12-4622-A8B4-36CD73F0C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998065" cy="3760891"/>
          </a:xfrm>
        </p:spPr>
        <p:txBody>
          <a:bodyPr/>
          <a:lstStyle/>
          <a:p>
            <a:r>
              <a:rPr lang="en-US" dirty="0"/>
              <a:t>Before</a:t>
            </a:r>
          </a:p>
          <a:p>
            <a:pPr lvl="1"/>
            <a:r>
              <a:rPr lang="en-US" dirty="0"/>
              <a:t>Not a physical place, group of people that care about you. They care if you are not present. </a:t>
            </a:r>
          </a:p>
          <a:p>
            <a:pPr lvl="1"/>
            <a:r>
              <a:rPr lang="en-US" dirty="0"/>
              <a:t>More on interest than label. </a:t>
            </a:r>
          </a:p>
          <a:p>
            <a:pPr lvl="1"/>
            <a:r>
              <a:rPr lang="en-US" dirty="0"/>
              <a:t>Community is organic that has to rise above everything. 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1A000-0C8D-417E-9D71-A26D1902124F}"/>
              </a:ext>
            </a:extLst>
          </p:cNvPr>
          <p:cNvSpPr txBox="1"/>
          <p:nvPr/>
        </p:nvSpPr>
        <p:spPr>
          <a:xfrm>
            <a:off x="4421079" y="2114651"/>
            <a:ext cx="25035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Reaching further than we have been able to previous.  Internet, transportation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Siloed funding to collaboration.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Allowing discussions of us as part of our community and really finding the gaps to reach out to.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938DD-511F-4777-9BB5-D182DCCD0B5F}"/>
              </a:ext>
            </a:extLst>
          </p:cNvPr>
          <p:cNvSpPr txBox="1"/>
          <p:nvPr/>
        </p:nvSpPr>
        <p:spPr>
          <a:xfrm>
            <a:off x="8096657" y="2117186"/>
            <a:ext cx="28728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Taking care of ourselves along with those we work with.  Defining us with the community.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now have to join-if we don’t, we are the ones at risk.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who is present and who is not, how to fill the empty pockets within groups.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Finding communities to work together with. </a:t>
            </a:r>
          </a:p>
        </p:txBody>
      </p:sp>
    </p:spTree>
    <p:extLst>
      <p:ext uri="{BB962C8B-B14F-4D97-AF65-F5344CB8AC3E}">
        <p14:creationId xmlns:p14="http://schemas.microsoft.com/office/powerpoint/2010/main" val="219775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392D0-7D68-42BC-BE5C-E1CBA802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DC12-2A95-471F-BBFA-580E38E5B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Our geographic area</a:t>
            </a:r>
          </a:p>
          <a:p>
            <a:pPr marL="0" indent="0">
              <a:buNone/>
            </a:pPr>
            <a:r>
              <a:rPr lang="en-US" dirty="0"/>
              <a:t>Funding boundaries </a:t>
            </a:r>
          </a:p>
          <a:p>
            <a:pPr marL="0" indent="0">
              <a:buNone/>
            </a:pPr>
            <a:r>
              <a:rPr lang="en-US" dirty="0"/>
              <a:t>Transportation </a:t>
            </a:r>
          </a:p>
          <a:p>
            <a:pPr marL="0" indent="0">
              <a:buNone/>
            </a:pPr>
            <a:r>
              <a:rPr lang="en-US" dirty="0"/>
              <a:t>Streaming Service</a:t>
            </a:r>
          </a:p>
          <a:p>
            <a:pPr marL="0" indent="0">
              <a:buNone/>
            </a:pPr>
            <a:r>
              <a:rPr lang="en-US" dirty="0"/>
              <a:t>Budget to be applied directly to need instead of travel</a:t>
            </a:r>
          </a:p>
          <a:p>
            <a:pPr marL="0" indent="0">
              <a:buNone/>
            </a:pPr>
            <a:r>
              <a:rPr lang="en-US" dirty="0"/>
              <a:t>Staff time-no travel time, more productive </a:t>
            </a:r>
          </a:p>
          <a:p>
            <a:pPr marL="0" indent="0">
              <a:buNone/>
            </a:pPr>
            <a:r>
              <a:rPr lang="en-US" dirty="0"/>
              <a:t>Productive Boards </a:t>
            </a:r>
          </a:p>
          <a:p>
            <a:pPr marL="0" indent="0">
              <a:buNone/>
            </a:pPr>
            <a:r>
              <a:rPr lang="en-US" dirty="0"/>
              <a:t>Reaching beyond state lines, country boarders</a:t>
            </a:r>
          </a:p>
          <a:p>
            <a:pPr marL="0" indent="0">
              <a:buNone/>
            </a:pPr>
            <a:r>
              <a:rPr lang="en-US" dirty="0"/>
              <a:t>Trouble shooting technology </a:t>
            </a:r>
          </a:p>
          <a:p>
            <a:pPr marL="0" indent="0">
              <a:buNone/>
            </a:pPr>
            <a:r>
              <a:rPr lang="en-US" dirty="0"/>
              <a:t>Going back to our roots of why and how we exist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514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B7F18-C8B3-446B-9E3B-E67D0F66F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Navigating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CE387-F3A0-4B36-A13A-3DF699A21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30" y="2037180"/>
            <a:ext cx="3320248" cy="405290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Audio Book Club </a:t>
            </a:r>
          </a:p>
          <a:p>
            <a:r>
              <a:rPr lang="en-US" dirty="0"/>
              <a:t>Social Media/Messenger Groups</a:t>
            </a:r>
          </a:p>
          <a:p>
            <a:r>
              <a:rPr lang="en-US" dirty="0"/>
              <a:t>Gaming/Recreational Groups</a:t>
            </a:r>
          </a:p>
          <a:p>
            <a:r>
              <a:rPr lang="en-US" dirty="0"/>
              <a:t>Role Playing Games/Confidence Building</a:t>
            </a:r>
          </a:p>
          <a:p>
            <a:r>
              <a:rPr lang="en-US" dirty="0"/>
              <a:t>Wrestling Groups/Confidence Building </a:t>
            </a:r>
          </a:p>
          <a:p>
            <a:r>
              <a:rPr lang="en-US" dirty="0"/>
              <a:t>Online Skill Training </a:t>
            </a:r>
          </a:p>
          <a:p>
            <a:r>
              <a:rPr lang="en-US" dirty="0"/>
              <a:t>Improv Classes </a:t>
            </a:r>
          </a:p>
          <a:p>
            <a:r>
              <a:rPr lang="en-US" dirty="0"/>
              <a:t>Art Classes</a:t>
            </a:r>
          </a:p>
          <a:p>
            <a:r>
              <a:rPr lang="en-US" dirty="0"/>
              <a:t>Cooking Classes </a:t>
            </a:r>
          </a:p>
          <a:p>
            <a:r>
              <a:rPr lang="en-US" dirty="0"/>
              <a:t>Photography Group</a:t>
            </a:r>
          </a:p>
          <a:p>
            <a:r>
              <a:rPr lang="en-US" dirty="0"/>
              <a:t>Movie Nights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8B0C5-D3B2-4CAE-B97E-EC7BB2BD01BB}"/>
              </a:ext>
            </a:extLst>
          </p:cNvPr>
          <p:cNvSpPr txBox="1"/>
          <p:nvPr/>
        </p:nvSpPr>
        <p:spPr>
          <a:xfrm>
            <a:off x="5477522" y="2037180"/>
            <a:ext cx="29749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Space to Share </a:t>
            </a:r>
          </a:p>
          <a:p>
            <a:endParaRPr lang="en-US" dirty="0"/>
          </a:p>
          <a:p>
            <a:r>
              <a:rPr lang="en-US" dirty="0"/>
              <a:t>Mental Health Support</a:t>
            </a:r>
          </a:p>
          <a:p>
            <a:endParaRPr lang="en-US" dirty="0"/>
          </a:p>
          <a:p>
            <a:r>
              <a:rPr lang="en-US" dirty="0"/>
              <a:t>Self-Care Lessons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Self-Care drop offs</a:t>
            </a:r>
          </a:p>
          <a:p>
            <a:endParaRPr lang="en-US" dirty="0"/>
          </a:p>
          <a:p>
            <a:r>
              <a:rPr lang="en-US" dirty="0"/>
              <a:t>Virtual Field Trips </a:t>
            </a:r>
          </a:p>
          <a:p>
            <a:endParaRPr lang="en-US" dirty="0"/>
          </a:p>
          <a:p>
            <a:r>
              <a:rPr lang="en-US" dirty="0"/>
              <a:t>Peer Support Groups</a:t>
            </a:r>
          </a:p>
          <a:p>
            <a:endParaRPr lang="en-US" dirty="0"/>
          </a:p>
          <a:p>
            <a:r>
              <a:rPr lang="en-US" dirty="0"/>
              <a:t>Freedom Train-community updates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244F45-0874-46CB-9536-CC60F0EE1CBE}"/>
              </a:ext>
            </a:extLst>
          </p:cNvPr>
          <p:cNvSpPr txBox="1"/>
          <p:nvPr/>
        </p:nvSpPr>
        <p:spPr>
          <a:xfrm>
            <a:off x="8522563" y="2098812"/>
            <a:ext cx="32048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Dot Echo Delivery </a:t>
            </a:r>
          </a:p>
          <a:p>
            <a:endParaRPr lang="en-US" dirty="0"/>
          </a:p>
          <a:p>
            <a:r>
              <a:rPr lang="en-US" dirty="0"/>
              <a:t>Delivering Technology to connect with family/friends.</a:t>
            </a:r>
          </a:p>
          <a:p>
            <a:endParaRPr lang="en-US" dirty="0"/>
          </a:p>
          <a:p>
            <a:r>
              <a:rPr lang="en-US" dirty="0"/>
              <a:t>Hot Spots  </a:t>
            </a:r>
          </a:p>
          <a:p>
            <a:endParaRPr lang="en-US" dirty="0"/>
          </a:p>
          <a:p>
            <a:r>
              <a:rPr lang="en-US" dirty="0"/>
              <a:t>Provide phone/internet set ups</a:t>
            </a:r>
          </a:p>
          <a:p>
            <a:endParaRPr lang="en-US" dirty="0"/>
          </a:p>
          <a:p>
            <a:r>
              <a:rPr lang="en-US" dirty="0"/>
              <a:t>Phones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952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59231-9AF1-4323-A1F5-F52AB23F0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Back to our Roots of 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12BB0-6C58-4829-AA7D-A26C07E4A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we best serve individuals. </a:t>
            </a:r>
          </a:p>
          <a:p>
            <a:r>
              <a:rPr lang="en-US" dirty="0"/>
              <a:t>Striving to see what really interests all people in our community so they show up. </a:t>
            </a:r>
          </a:p>
          <a:p>
            <a:r>
              <a:rPr lang="en-US" dirty="0"/>
              <a:t>Seeing where gaps are and filling those. </a:t>
            </a:r>
          </a:p>
          <a:p>
            <a:r>
              <a:rPr lang="en-US" dirty="0"/>
              <a:t>Creating meaning partnerships that share funding, ideas, and populations of people with different identities. </a:t>
            </a:r>
          </a:p>
          <a:p>
            <a:r>
              <a:rPr lang="en-US" dirty="0"/>
              <a:t>Getting to the root of issues for people to help them really grow in their IL Skills </a:t>
            </a:r>
          </a:p>
          <a:p>
            <a:r>
              <a:rPr lang="en-US" dirty="0"/>
              <a:t>Teaching them to fish </a:t>
            </a:r>
          </a:p>
          <a:p>
            <a:r>
              <a:rPr lang="en-US" dirty="0"/>
              <a:t>Self-care for staff </a:t>
            </a:r>
          </a:p>
        </p:txBody>
      </p:sp>
    </p:spTree>
    <p:extLst>
      <p:ext uri="{BB962C8B-B14F-4D97-AF65-F5344CB8AC3E}">
        <p14:creationId xmlns:p14="http://schemas.microsoft.com/office/powerpoint/2010/main" val="1824464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0C3C-541A-4FDB-97CD-CDEB2AB4280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96963" y="2108200"/>
            <a:ext cx="10058400" cy="376078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91440" marR="0" lvl="0" indent="-9144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learn more about our Community Participation Series check it out on our website.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84A8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 -19 (april-rural.org)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F84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F84A8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84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919-346-3282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84A8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April-sierra@att.net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F84A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 of the association of programs for rural independent living. APRIL in red against a white background and large blue star. ">
            <a:extLst>
              <a:ext uri="{FF2B5EF4-FFF2-40B4-BE49-F238E27FC236}">
                <a16:creationId xmlns:a16="http://schemas.microsoft.com/office/drawing/2014/main" id="{6DE29C30-415D-4F3F-99E3-73B6F868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47026"/>
            <a:ext cx="3265163" cy="1483763"/>
          </a:xfrm>
          <a:prstGeom prst="rect">
            <a:avLst/>
          </a:prstGeom>
        </p:spPr>
      </p:pic>
      <p:pic>
        <p:nvPicPr>
          <p:cNvPr id="1026" name="Picture 2" descr="IndLiv CMYK UnitVert 002">
            <a:extLst>
              <a:ext uri="{FF2B5EF4-FFF2-40B4-BE49-F238E27FC236}">
                <a16:creationId xmlns:a16="http://schemas.microsoft.com/office/drawing/2014/main" id="{0121EE99-750B-45CC-B7E6-5103D7EF8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8"/>
          <a:stretch/>
        </p:blipFill>
        <p:spPr bwMode="auto">
          <a:xfrm>
            <a:off x="8656787" y="429702"/>
            <a:ext cx="2498893" cy="139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577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{A089C803-01FF-40A1-9F58-43C1CF6D8F55}tf11437505_win32</Template>
  <TotalTime>166</TotalTime>
  <Words>408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 Pro Cond Light</vt:lpstr>
      <vt:lpstr>Speak Pro</vt:lpstr>
      <vt:lpstr>RetrospectVTI</vt:lpstr>
      <vt:lpstr>Community Living in a Virtual World </vt:lpstr>
      <vt:lpstr>Learning from the CILs</vt:lpstr>
      <vt:lpstr>Defining Community</vt:lpstr>
      <vt:lpstr>Breaking Barriers</vt:lpstr>
      <vt:lpstr>Online Navigating </vt:lpstr>
      <vt:lpstr>Getting Back to our Roots of IL </vt:lpstr>
      <vt:lpstr>To learn more about our Community Participation Series check it out on our website.  COVID -19 (april-rural.org)  919-346-3282 April-sierra@att.net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Living in a Virtual World </dc:title>
  <dc:creator>Sierra Royster</dc:creator>
  <cp:lastModifiedBy>Coulter, Seth L</cp:lastModifiedBy>
  <cp:revision>2</cp:revision>
  <dcterms:created xsi:type="dcterms:W3CDTF">2021-09-22T15:10:27Z</dcterms:created>
  <dcterms:modified xsi:type="dcterms:W3CDTF">2021-10-12T14:26:24Z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