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12"/>
  </p:notesMasterIdLst>
  <p:sldIdLst>
    <p:sldId id="256" r:id="rId2"/>
    <p:sldId id="261" r:id="rId3"/>
    <p:sldId id="269" r:id="rId4"/>
    <p:sldId id="271" r:id="rId5"/>
    <p:sldId id="272" r:id="rId6"/>
    <p:sldId id="275" r:id="rId7"/>
    <p:sldId id="276" r:id="rId8"/>
    <p:sldId id="277"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on, Lyndsie Marie" initials="KLM" lastIdx="1" clrIdx="0">
    <p:extLst>
      <p:ext uri="{19B8F6BF-5375-455C-9EA6-DF929625EA0E}">
        <p15:presenceInfo xmlns:p15="http://schemas.microsoft.com/office/powerpoint/2012/main" userId="S::l503k236@home.ku.edu::e7b7b333-aeaa-4f41-b451-f144d261ec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125" autoAdjust="0"/>
  </p:normalViewPr>
  <p:slideViewPr>
    <p:cSldViewPr snapToGrid="0">
      <p:cViewPr varScale="1">
        <p:scale>
          <a:sx n="102" d="100"/>
          <a:sy n="102" d="100"/>
        </p:scale>
        <p:origin x="15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15729-F0D6-2B48-B201-0CD15E77620F}"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10311-9E45-3E4A-93EC-A0A7126D444B}" type="slidenum">
              <a:rPr lang="en-US" smtClean="0"/>
              <a:t>‹#›</a:t>
            </a:fld>
            <a:endParaRPr lang="en-US"/>
          </a:p>
        </p:txBody>
      </p:sp>
    </p:spTree>
    <p:extLst>
      <p:ext uri="{BB962C8B-B14F-4D97-AF65-F5344CB8AC3E}">
        <p14:creationId xmlns:p14="http://schemas.microsoft.com/office/powerpoint/2010/main" val="266041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The COVID-19 pandemic and subsequent social distancing mandates have severely and disproportionately affected the lives of people with disabilities compared to those without disabilities [1]. Although these mandates were enlisted to prevent the spread of the virus and protect individuals from infection, many people with disabilities have been unable to adhere to social distancing mandates for a number of reasons including </a:t>
            </a:r>
          </a:p>
          <a:p>
            <a:pPr marL="342900" indent="-342900">
              <a:buAutoNum type="alphaLcParenBoth"/>
            </a:pPr>
            <a:r>
              <a:rPr lang="en-US" sz="1800" dirty="0">
                <a:effectLst/>
                <a:latin typeface="Times New Roman" panose="02020603050405020304" pitchFamily="18" charset="0"/>
                <a:ea typeface="Calibri" panose="020F0502020204030204" pitchFamily="34" charset="0"/>
              </a:rPr>
              <a:t>residential situations (e.g., group homes, institutions), </a:t>
            </a:r>
          </a:p>
          <a:p>
            <a:pPr marL="342900" indent="-342900">
              <a:buAutoNum type="alphaLcParenBoth"/>
            </a:pPr>
            <a:r>
              <a:rPr lang="en-US" sz="1800" dirty="0">
                <a:effectLst/>
                <a:latin typeface="Times New Roman" panose="02020603050405020304" pitchFamily="18" charset="0"/>
                <a:ea typeface="Calibri" panose="020F0502020204030204" pitchFamily="34" charset="0"/>
              </a:rPr>
              <a:t>(b) the need for outside services and supports (e.g., personal care assistants), </a:t>
            </a:r>
          </a:p>
          <a:p>
            <a:pPr marL="342900" indent="-342900">
              <a:buAutoNum type="alphaLcParenBoth"/>
            </a:pPr>
            <a:r>
              <a:rPr lang="en-US" sz="1800" dirty="0">
                <a:effectLst/>
                <a:latin typeface="Times New Roman" panose="02020603050405020304" pitchFamily="18" charset="0"/>
                <a:ea typeface="Calibri" panose="020F0502020204030204" pitchFamily="34" charset="0"/>
              </a:rPr>
              <a:t>(c) being employed as an essential worker, or</a:t>
            </a:r>
          </a:p>
          <a:p>
            <a:pPr marL="342900" indent="-342900">
              <a:buAutoNum type="alphaLcParenBoth"/>
            </a:pPr>
            <a:r>
              <a:rPr lang="en-US" sz="1800" dirty="0">
                <a:effectLst/>
                <a:latin typeface="Times New Roman" panose="02020603050405020304" pitchFamily="18" charset="0"/>
                <a:ea typeface="Calibri" panose="020F0502020204030204" pitchFamily="34" charset="0"/>
              </a:rPr>
              <a:t> (d) the need for accommodations that conflict with health mandates such as wearing a mask [2]</a:t>
            </a:r>
          </a:p>
          <a:p>
            <a:pPr marL="0" indent="0">
              <a:buNone/>
            </a:pPr>
            <a:endParaRPr lang="en-US" sz="1800"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Although limited data have been collected specifically on the impact of pandemics for people with disabilities, previous research indicates services such as access to caregivers, service providers, and accessible communication have been disrupted [11, 12].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Overall, limited research has been conducted on the experiences of community-dwelling people with disabilities, and virtually no research has been conducted that focuses on emergency preparedness for those receiving home- and community-based services [13].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2</a:t>
            </a:fld>
            <a:endParaRPr lang="en-US"/>
          </a:p>
        </p:txBody>
      </p:sp>
    </p:spTree>
    <p:extLst>
      <p:ext uri="{BB962C8B-B14F-4D97-AF65-F5344CB8AC3E}">
        <p14:creationId xmlns:p14="http://schemas.microsoft.com/office/powerpoint/2010/main" val="67470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3</a:t>
            </a:fld>
            <a:endParaRPr lang="en-US"/>
          </a:p>
        </p:txBody>
      </p:sp>
    </p:spTree>
    <p:extLst>
      <p:ext uri="{BB962C8B-B14F-4D97-AF65-F5344CB8AC3E}">
        <p14:creationId xmlns:p14="http://schemas.microsoft.com/office/powerpoint/2010/main" val="3826920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4</a:t>
            </a:fld>
            <a:endParaRPr lang="en-US"/>
          </a:p>
        </p:txBody>
      </p:sp>
    </p:spTree>
    <p:extLst>
      <p:ext uri="{BB962C8B-B14F-4D97-AF65-F5344CB8AC3E}">
        <p14:creationId xmlns:p14="http://schemas.microsoft.com/office/powerpoint/2010/main" val="2168013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5</a:t>
            </a:fld>
            <a:endParaRPr lang="en-US"/>
          </a:p>
        </p:txBody>
      </p:sp>
    </p:spTree>
    <p:extLst>
      <p:ext uri="{BB962C8B-B14F-4D97-AF65-F5344CB8AC3E}">
        <p14:creationId xmlns:p14="http://schemas.microsoft.com/office/powerpoint/2010/main" val="296161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Times New Roman" panose="02020603050405020304" pitchFamily="18" charset="0"/>
                <a:ea typeface="Calibri" panose="020F0502020204030204" pitchFamily="34" charset="0"/>
              </a:rPr>
              <a:t>Strategies to maintain community involvement for people with disability should be a high priority for health care and service providers. In response to this challenge, many participants reported the utilization of technology to connect with others, a result that has been identified in recent research efforts </a:t>
            </a:r>
            <a:r>
              <a:rPr lang="en-US" sz="1800" dirty="0">
                <a:effectLst/>
                <a:latin typeface="Times New Roman" panose="02020603050405020304" pitchFamily="18" charset="0"/>
                <a:ea typeface="Calibri" panose="020F0502020204030204" pitchFamily="34" charset="0"/>
              </a:rPr>
              <a:t>[1, 20-23]</a:t>
            </a:r>
            <a:r>
              <a:rPr lang="en-US" sz="1800" dirty="0">
                <a:solidFill>
                  <a:srgbClr val="000000"/>
                </a:solidFill>
                <a:effectLst/>
                <a:latin typeface="Times New Roman" panose="02020603050405020304" pitchFamily="18" charset="0"/>
                <a:ea typeface="Calibri" panose="020F0502020204030204" pitchFamily="34" charset="0"/>
              </a:rPr>
              <a:t>. Using various telecommunication (e.g., Zoom, Skype) platforms, people with disability are able to continue to meet with friends or family in a remote format </a:t>
            </a:r>
            <a:r>
              <a:rPr lang="en-US" sz="1800" dirty="0">
                <a:effectLst/>
                <a:latin typeface="Times New Roman" panose="02020603050405020304" pitchFamily="18" charset="0"/>
                <a:ea typeface="Calibri" panose="020F0502020204030204" pitchFamily="34" charset="0"/>
              </a:rPr>
              <a:t>through virtual get-togethers. However, w</a:t>
            </a:r>
            <a:r>
              <a:rPr lang="en-US" sz="1800" dirty="0">
                <a:solidFill>
                  <a:srgbClr val="000000"/>
                </a:solidFill>
                <a:effectLst/>
                <a:latin typeface="Times New Roman" panose="02020603050405020304" pitchFamily="18" charset="0"/>
                <a:ea typeface="Calibri" panose="020F0502020204030204" pitchFamily="34" charset="0"/>
              </a:rPr>
              <a:t>ith the ongoing social distancing mandates, additional data are needed to identify the needs of those who have been exposed to long-term social isolation or who lack access to technology. </a:t>
            </a:r>
            <a:r>
              <a:rPr lang="en-US" sz="1800" dirty="0">
                <a:effectLst/>
                <a:latin typeface="Times New Roman" panose="02020603050405020304" pitchFamily="18" charset="0"/>
                <a:ea typeface="Calibri" panose="020F0502020204030204" pitchFamily="34" charset="0"/>
              </a:rPr>
              <a:t>The results here underscore the need to ensure effective strategies for people with disabilities to maintain connections with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People with disabilities have less access to telecommunication services, such as such as reliable internet (54% with disability compared to 85% without); and this disparity is even larger for those living in rural communities [32-34]. Given that remote access via technology may be the only option for those concerned about exposing themselves to health risks, access to telecommunication technology is a critical emergency preparedness aspect to consider in maintaining community participation (for health care support, employment, or interpersonal connection).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Others reported their usual public transportation, particularly paratransit services, had shut down completely or reduced their hours of service. For people with disability, public transportation is most frequently utilized to access their community, including getting to and from work or the grocery store [25]. Disruption to these essential services not only results in barriers to accessing necessary goods and services, but also accessing places of employment [26, 27]. Therefore, it is important that some level of accessible public transportation services for people with disability remain available at all times, and that efforts are made to assure the safety of riders and drivers.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9</a:t>
            </a:fld>
            <a:endParaRPr lang="en-US"/>
          </a:p>
        </p:txBody>
      </p:sp>
    </p:spTree>
    <p:extLst>
      <p:ext uri="{BB962C8B-B14F-4D97-AF65-F5344CB8AC3E}">
        <p14:creationId xmlns:p14="http://schemas.microsoft.com/office/powerpoint/2010/main" val="191789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4000" b="1" dirty="0"/>
              <a:t>Our results indicate that many participants reported adverse effects of the pandemic on their ability and willingness to engage in the community. </a:t>
            </a:r>
          </a:p>
          <a:p>
            <a:endParaRPr lang="en-US" dirty="0"/>
          </a:p>
        </p:txBody>
      </p:sp>
      <p:sp>
        <p:nvSpPr>
          <p:cNvPr id="4" name="Slide Number Placeholder 3"/>
          <p:cNvSpPr>
            <a:spLocks noGrp="1"/>
          </p:cNvSpPr>
          <p:nvPr>
            <p:ph type="sldNum" sz="quarter" idx="5"/>
          </p:nvPr>
        </p:nvSpPr>
        <p:spPr/>
        <p:txBody>
          <a:bodyPr/>
          <a:lstStyle/>
          <a:p>
            <a:fld id="{72310311-9E45-3E4A-93EC-A0A7126D444B}" type="slidenum">
              <a:rPr lang="en-US" smtClean="0"/>
              <a:t>10</a:t>
            </a:fld>
            <a:endParaRPr lang="en-US"/>
          </a:p>
        </p:txBody>
      </p:sp>
    </p:spTree>
    <p:extLst>
      <p:ext uri="{BB962C8B-B14F-4D97-AF65-F5344CB8AC3E}">
        <p14:creationId xmlns:p14="http://schemas.microsoft.com/office/powerpoint/2010/main" val="84743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7C05-D6C1-4C10-AFD6-25B51D9A0E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01D134-2589-4114-A754-D71B890772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74C596-9594-4C8D-ABE8-F721B083127E}"/>
              </a:ext>
            </a:extLst>
          </p:cNvPr>
          <p:cNvSpPr>
            <a:spLocks noGrp="1"/>
          </p:cNvSpPr>
          <p:nvPr>
            <p:ph type="dt" sz="half" idx="10"/>
          </p:nvPr>
        </p:nvSpPr>
        <p:spPr/>
        <p:txBody>
          <a:bodyPr/>
          <a:lstStyle/>
          <a:p>
            <a:fld id="{1E9096CB-9720-6440-BB50-D23B97B6ECB8}" type="datetime1">
              <a:rPr lang="en-US" smtClean="0"/>
              <a:t>10/12/2021</a:t>
            </a:fld>
            <a:endParaRPr lang="en-US"/>
          </a:p>
        </p:txBody>
      </p:sp>
      <p:sp>
        <p:nvSpPr>
          <p:cNvPr id="5" name="Footer Placeholder 4">
            <a:extLst>
              <a:ext uri="{FF2B5EF4-FFF2-40B4-BE49-F238E27FC236}">
                <a16:creationId xmlns:a16="http://schemas.microsoft.com/office/drawing/2014/main" id="{0C876D64-F547-46D2-AEF9-EDE6FE2C0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35DDC-0383-47E0-ADD7-5E0808822A70}"/>
              </a:ext>
            </a:extLst>
          </p:cNvPr>
          <p:cNvSpPr>
            <a:spLocks noGrp="1"/>
          </p:cNvSpPr>
          <p:nvPr>
            <p:ph type="sldNum" sz="quarter" idx="12"/>
          </p:nvPr>
        </p:nvSpPr>
        <p:spPr/>
        <p:txBody>
          <a:bodyPr/>
          <a:lstStyle/>
          <a:p>
            <a:fld id="{DFC59952-2FF7-4FC8-BE8B-3C3EDF67546C}" type="slidenum">
              <a:rPr lang="en-US" smtClean="0"/>
              <a:t>‹#›</a:t>
            </a:fld>
            <a:endParaRPr lang="en-US"/>
          </a:p>
        </p:txBody>
      </p:sp>
    </p:spTree>
    <p:extLst>
      <p:ext uri="{BB962C8B-B14F-4D97-AF65-F5344CB8AC3E}">
        <p14:creationId xmlns:p14="http://schemas.microsoft.com/office/powerpoint/2010/main" val="341704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4191-4C86-49AA-8FB8-6F971A921C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2E60B9-5EF6-43D4-A5EF-ECEFBBB985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4F9E2-540B-4587-85FF-F1BCAE20C54C}"/>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5" name="Footer Placeholder 4">
            <a:extLst>
              <a:ext uri="{FF2B5EF4-FFF2-40B4-BE49-F238E27FC236}">
                <a16:creationId xmlns:a16="http://schemas.microsoft.com/office/drawing/2014/main" id="{8C04A166-8319-413B-A1EE-C956C365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08319-9297-4BD4-8A80-02141C1C27A3}"/>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605856487"/>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019744-B723-4BCF-8DB8-092E247A03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5769E5-5C39-467E-BD7E-D32E7F0EFD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91668-E084-4F5C-9FC6-F03D9D0447D2}"/>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5" name="Footer Placeholder 4">
            <a:extLst>
              <a:ext uri="{FF2B5EF4-FFF2-40B4-BE49-F238E27FC236}">
                <a16:creationId xmlns:a16="http://schemas.microsoft.com/office/drawing/2014/main" id="{75166728-AD11-40FE-A320-11B27262C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B7C32-D612-4B53-A561-E3A38325A151}"/>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1121598271"/>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23274-97EE-4F03-9D9C-875541248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38384-FA02-4B24-AEC8-08A0359DFA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0C06B-9C3D-48CC-93D5-14DFBE5CB639}"/>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5" name="Footer Placeholder 4">
            <a:extLst>
              <a:ext uri="{FF2B5EF4-FFF2-40B4-BE49-F238E27FC236}">
                <a16:creationId xmlns:a16="http://schemas.microsoft.com/office/drawing/2014/main" id="{FA3D4B40-541B-432B-B654-7CBCAB97A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8EF87-5C78-4E12-9219-527483CDCA92}"/>
              </a:ext>
            </a:extLst>
          </p:cNvPr>
          <p:cNvSpPr>
            <a:spLocks noGrp="1"/>
          </p:cNvSpPr>
          <p:nvPr>
            <p:ph type="sldNum" sz="quarter" idx="12"/>
          </p:nvPr>
        </p:nvSpPr>
        <p:spPr/>
        <p:txBody>
          <a:bodyPr/>
          <a:lstStyle/>
          <a:p>
            <a:r>
              <a:rPr lang="en-US"/>
              <a:t>Slide #</a:t>
            </a:r>
            <a:endParaRPr lang="en-US" dirty="0"/>
          </a:p>
        </p:txBody>
      </p:sp>
    </p:spTree>
    <p:extLst>
      <p:ext uri="{BB962C8B-B14F-4D97-AF65-F5344CB8AC3E}">
        <p14:creationId xmlns:p14="http://schemas.microsoft.com/office/powerpoint/2010/main" val="12201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F9259-692B-47FF-B047-1BAC6ACAE7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89BE45-97B1-4FFF-81C4-0BB72BF11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CE288-C64F-48B6-B40A-DDCA6D03A650}"/>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5" name="Footer Placeholder 4">
            <a:extLst>
              <a:ext uri="{FF2B5EF4-FFF2-40B4-BE49-F238E27FC236}">
                <a16:creationId xmlns:a16="http://schemas.microsoft.com/office/drawing/2014/main" id="{31B8D72E-8ABA-4A7F-B673-6C874BEC3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43118-FAEF-45CF-9129-F1FEDC9675EE}"/>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362696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4AB1-9FAF-4D9F-AB10-2280F99318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C399CA-D5C5-4B25-9ECE-7186F79443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54176B-B453-4FA9-87B7-849B6B621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C42D0-F9E5-45B5-A866-0C005510EA49}"/>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6" name="Footer Placeholder 5">
            <a:extLst>
              <a:ext uri="{FF2B5EF4-FFF2-40B4-BE49-F238E27FC236}">
                <a16:creationId xmlns:a16="http://schemas.microsoft.com/office/drawing/2014/main" id="{CF67052C-DCEF-46EA-B847-E62B0FDB88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49BA4-5173-46DF-8A4F-FBA2917913CE}"/>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107734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9727E-09D8-463E-97C3-EF3B22D61A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A694F0-FCDD-4F86-A98B-023128546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998BCD-53A8-4535-AB06-E6B1212550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2C18EA-D35F-4C8A-8773-7B0AE886FD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5F8B34-7A3E-4202-863A-18DEF1BC94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BB6121-B3BA-4C76-A7DA-844A32DA9023}"/>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8" name="Footer Placeholder 7">
            <a:extLst>
              <a:ext uri="{FF2B5EF4-FFF2-40B4-BE49-F238E27FC236}">
                <a16:creationId xmlns:a16="http://schemas.microsoft.com/office/drawing/2014/main" id="{547924C0-9D22-4DED-8970-BC63AA2064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AC309E-A940-45BB-8D78-54875F7D42F2}"/>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349065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4760F-32AE-4269-AE46-53777379B0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40E4ED-55AD-45A2-9636-B31AB722321A}"/>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4" name="Footer Placeholder 3">
            <a:extLst>
              <a:ext uri="{FF2B5EF4-FFF2-40B4-BE49-F238E27FC236}">
                <a16:creationId xmlns:a16="http://schemas.microsoft.com/office/drawing/2014/main" id="{CD47BBC8-80F5-4848-9081-4F31BA47B4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50A55D-3BCD-489D-8819-C7F3C9BEB1AD}"/>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3433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F35B26-FF2E-4CCC-B4AA-5426B3B1A305}"/>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3" name="Footer Placeholder 2">
            <a:extLst>
              <a:ext uri="{FF2B5EF4-FFF2-40B4-BE49-F238E27FC236}">
                <a16:creationId xmlns:a16="http://schemas.microsoft.com/office/drawing/2014/main" id="{3B0BA346-9B20-4C1B-B370-34A3FAADA8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9F9A55-A360-4A2A-A804-E16DD9D6614B}"/>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9434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23C16-7B65-42B2-B6C8-622FF59F32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36788B-932C-4AA0-91A3-357476E4CB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62D3DD-F8F4-4C37-BB70-4DE9A65EF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D5DAC7-698E-48CC-9F9E-1D1C4193D33E}"/>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6" name="Footer Placeholder 5">
            <a:extLst>
              <a:ext uri="{FF2B5EF4-FFF2-40B4-BE49-F238E27FC236}">
                <a16:creationId xmlns:a16="http://schemas.microsoft.com/office/drawing/2014/main" id="{658E6874-4D11-4223-8418-4C4F50ED26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269CFA-2016-4E88-AF7E-E188F65C31A6}"/>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121025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C8E6-0EC8-4B0E-99B8-83D21BA7DB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5323D2-7305-4011-9ABA-C39D0C887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F9F39A-37D6-4F57-A406-88BB0003B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245015-F0CC-4AD9-9A74-5CD275585961}"/>
              </a:ext>
            </a:extLst>
          </p:cNvPr>
          <p:cNvSpPr>
            <a:spLocks noGrp="1"/>
          </p:cNvSpPr>
          <p:nvPr>
            <p:ph type="dt" sz="half" idx="10"/>
          </p:nvPr>
        </p:nvSpPr>
        <p:spPr/>
        <p:txBody>
          <a:bodyPr/>
          <a:lstStyle/>
          <a:p>
            <a:fld id="{7320E090-1E4D-4567-B452-C431AC185A13}" type="datetimeFigureOut">
              <a:rPr lang="en-US" smtClean="0"/>
              <a:t>10/12/2021</a:t>
            </a:fld>
            <a:endParaRPr lang="en-US"/>
          </a:p>
        </p:txBody>
      </p:sp>
      <p:sp>
        <p:nvSpPr>
          <p:cNvPr id="6" name="Footer Placeholder 5">
            <a:extLst>
              <a:ext uri="{FF2B5EF4-FFF2-40B4-BE49-F238E27FC236}">
                <a16:creationId xmlns:a16="http://schemas.microsoft.com/office/drawing/2014/main" id="{0E30FFED-72DC-46CD-8F4D-21D0AA2C5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4AE012-376A-4B29-AF79-AE4795E5B2C8}"/>
              </a:ext>
            </a:extLst>
          </p:cNvPr>
          <p:cNvSpPr>
            <a:spLocks noGrp="1"/>
          </p:cNvSpPr>
          <p:nvPr>
            <p:ph type="sldNum" sz="quarter" idx="12"/>
          </p:nvPr>
        </p:nvSpPr>
        <p:spPr/>
        <p:txBody>
          <a:bodyPr/>
          <a:lstStyle/>
          <a:p>
            <a:fld id="{AA846FBB-8D73-493F-AF49-7017AB0B61A4}" type="slidenum">
              <a:rPr lang="en-US" smtClean="0"/>
              <a:t>‹#›</a:t>
            </a:fld>
            <a:endParaRPr lang="en-US"/>
          </a:p>
        </p:txBody>
      </p:sp>
    </p:spTree>
    <p:extLst>
      <p:ext uri="{BB962C8B-B14F-4D97-AF65-F5344CB8AC3E}">
        <p14:creationId xmlns:p14="http://schemas.microsoft.com/office/powerpoint/2010/main" val="219657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9DDE39-55EA-493A-9739-DCB992A1A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507FD-36BF-4E91-A3C7-142006C272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6C73B-13CC-4D9D-A451-236E6F0E2C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0E090-1E4D-4567-B452-C431AC185A13}" type="datetimeFigureOut">
              <a:rPr lang="en-US" smtClean="0"/>
              <a:t>10/12/2021</a:t>
            </a:fld>
            <a:endParaRPr lang="en-US"/>
          </a:p>
        </p:txBody>
      </p:sp>
      <p:sp>
        <p:nvSpPr>
          <p:cNvPr id="5" name="Footer Placeholder 4">
            <a:extLst>
              <a:ext uri="{FF2B5EF4-FFF2-40B4-BE49-F238E27FC236}">
                <a16:creationId xmlns:a16="http://schemas.microsoft.com/office/drawing/2014/main" id="{4F3D3B22-F640-406B-93CA-A2DCD9D32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95586E-94C9-4A37-97B9-F23AB7122A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46FBB-8D73-493F-AF49-7017AB0B61A4}" type="slidenum">
              <a:rPr lang="en-US" smtClean="0"/>
              <a:t>‹#›</a:t>
            </a:fld>
            <a:endParaRPr lang="en-US"/>
          </a:p>
        </p:txBody>
      </p:sp>
    </p:spTree>
    <p:extLst>
      <p:ext uri="{BB962C8B-B14F-4D97-AF65-F5344CB8AC3E}">
        <p14:creationId xmlns:p14="http://schemas.microsoft.com/office/powerpoint/2010/main" val="350898651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i="0" dirty="0">
                <a:solidFill>
                  <a:srgbClr val="000000"/>
                </a:solidFill>
                <a:effectLst/>
                <a:latin typeface="Times New Roman" panose="02020603050405020304" pitchFamily="18" charset="0"/>
              </a:rPr>
              <a:t>Examining the Effects of the COVID-19 Pandemic on Community Engagement for People with Mobility Disability</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02038"/>
            <a:ext cx="9144000" cy="2683352"/>
          </a:xfrm>
        </p:spPr>
        <p:txBody>
          <a:bodyPr>
            <a:normAutofit fontScale="85000" lnSpcReduction="10000"/>
          </a:bodyPr>
          <a:lstStyle/>
          <a:p>
            <a:r>
              <a:rPr lang="en-US" dirty="0">
                <a:latin typeface="Arial" panose="020B0604020202020204" pitchFamily="34" charset="0"/>
                <a:cs typeface="Arial" panose="020B0604020202020204" pitchFamily="34" charset="0"/>
              </a:rPr>
              <a:t>Lyndsie Koon</a:t>
            </a:r>
          </a:p>
          <a:p>
            <a:r>
              <a:rPr lang="en-US" dirty="0">
                <a:latin typeface="Arial" panose="020B0604020202020204" pitchFamily="34" charset="0"/>
                <a:cs typeface="Arial" panose="020B0604020202020204" pitchFamily="34" charset="0"/>
              </a:rPr>
              <a:t>Assistant Research Professor</a:t>
            </a:r>
          </a:p>
          <a:p>
            <a:r>
              <a:rPr lang="en-US" dirty="0">
                <a:latin typeface="Arial" panose="020B0604020202020204" pitchFamily="34" charset="0"/>
                <a:cs typeface="Arial" panose="020B0604020202020204" pitchFamily="34" charset="0"/>
              </a:rPr>
              <a:t>University of Kansas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Co-Authors: </a:t>
            </a:r>
          </a:p>
          <a:p>
            <a:r>
              <a:rPr lang="en-US" dirty="0">
                <a:latin typeface="Arial" panose="020B0604020202020204" pitchFamily="34" charset="0"/>
                <a:cs typeface="Arial" panose="020B0604020202020204" pitchFamily="34" charset="0"/>
              </a:rPr>
              <a:t>Lillie Greiman (University of Montana)</a:t>
            </a:r>
          </a:p>
          <a:p>
            <a:r>
              <a:rPr lang="en-US" dirty="0">
                <a:latin typeface="Arial" panose="020B0604020202020204" pitchFamily="34" charset="0"/>
                <a:cs typeface="Arial" panose="020B0604020202020204" pitchFamily="34" charset="0"/>
              </a:rPr>
              <a:t>Jay Schulz, Kelsey Goddard, Isaac Nzuki, Jean Hall (University of Kansas)</a:t>
            </a:r>
          </a:p>
        </p:txBody>
      </p:sp>
    </p:spTree>
    <p:extLst>
      <p:ext uri="{BB962C8B-B14F-4D97-AF65-F5344CB8AC3E}">
        <p14:creationId xmlns:p14="http://schemas.microsoft.com/office/powerpoint/2010/main" val="380149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9B41A6-EF78-455D-B778-59348B7BD1A4}"/>
              </a:ext>
            </a:extLst>
          </p:cNvPr>
          <p:cNvSpPr>
            <a:spLocks noGrp="1"/>
          </p:cNvSpPr>
          <p:nvPr>
            <p:ph type="title"/>
          </p:nvPr>
        </p:nvSpPr>
        <p:spPr>
          <a:xfrm>
            <a:off x="838200" y="136526"/>
            <a:ext cx="10515600" cy="822480"/>
          </a:xfrm>
        </p:spPr>
        <p:txBody>
          <a:bodyPr/>
          <a:lstStyle/>
          <a:p>
            <a:pPr algn="ctr"/>
            <a:r>
              <a:rPr lang="en-US" b="1" dirty="0"/>
              <a:t>Summary</a:t>
            </a:r>
          </a:p>
        </p:txBody>
      </p:sp>
      <p:sp>
        <p:nvSpPr>
          <p:cNvPr id="2" name="Slide Number Placeholder 1">
            <a:extLst>
              <a:ext uri="{FF2B5EF4-FFF2-40B4-BE49-F238E27FC236}">
                <a16:creationId xmlns:a16="http://schemas.microsoft.com/office/drawing/2014/main" id="{58990E0C-50F4-4C31-8FC2-DC419DBB629E}"/>
              </a:ext>
            </a:extLst>
          </p:cNvPr>
          <p:cNvSpPr>
            <a:spLocks noGrp="1"/>
          </p:cNvSpPr>
          <p:nvPr>
            <p:ph type="sldNum" sz="quarter" idx="12"/>
          </p:nvPr>
        </p:nvSpPr>
        <p:spPr/>
        <p:txBody>
          <a:bodyPr/>
          <a:lstStyle/>
          <a:p>
            <a:r>
              <a:rPr lang="en-US"/>
              <a:t>Slide #</a:t>
            </a:r>
            <a:endParaRPr lang="en-US" dirty="0"/>
          </a:p>
        </p:txBody>
      </p:sp>
      <p:sp>
        <p:nvSpPr>
          <p:cNvPr id="8" name="Content Placeholder 7">
            <a:extLst>
              <a:ext uri="{FF2B5EF4-FFF2-40B4-BE49-F238E27FC236}">
                <a16:creationId xmlns:a16="http://schemas.microsoft.com/office/drawing/2014/main" id="{554D69C1-5E97-4ED1-8478-3EC720A05B0F}"/>
              </a:ext>
            </a:extLst>
          </p:cNvPr>
          <p:cNvSpPr>
            <a:spLocks noGrp="1"/>
          </p:cNvSpPr>
          <p:nvPr>
            <p:ph idx="1"/>
          </p:nvPr>
        </p:nvSpPr>
        <p:spPr>
          <a:xfrm>
            <a:off x="259883" y="1049154"/>
            <a:ext cx="11694694" cy="5808846"/>
          </a:xfrm>
        </p:spPr>
        <p:txBody>
          <a:bodyPr>
            <a:normAutofit fontScale="92500" lnSpcReduction="20000"/>
          </a:bodyPr>
          <a:lstStyle/>
          <a:p>
            <a:pPr marL="0" indent="0">
              <a:buNone/>
            </a:pPr>
            <a:endParaRPr lang="en-US" sz="1300" dirty="0"/>
          </a:p>
          <a:p>
            <a:pPr marL="0" indent="0">
              <a:buNone/>
            </a:pPr>
            <a:r>
              <a:rPr lang="en-US" dirty="0"/>
              <a:t>Hesitation to venture out in the community for necessary items – use of delivery services.</a:t>
            </a:r>
          </a:p>
          <a:p>
            <a:pPr>
              <a:buFontTx/>
              <a:buChar char="-"/>
            </a:pPr>
            <a:r>
              <a:rPr lang="en-US" dirty="0"/>
              <a:t>$$$, exposure</a:t>
            </a:r>
          </a:p>
          <a:p>
            <a:pPr>
              <a:buFontTx/>
              <a:buChar char="-"/>
            </a:pPr>
            <a:endParaRPr lang="en-US" sz="1800" dirty="0"/>
          </a:p>
          <a:p>
            <a:pPr marL="0" indent="0">
              <a:buNone/>
            </a:pPr>
            <a:r>
              <a:rPr lang="en-US" dirty="0"/>
              <a:t>Public transportation – paratransit shut down completely, reduced hours of service, route change</a:t>
            </a:r>
          </a:p>
          <a:p>
            <a:pPr marL="0" indent="0">
              <a:buNone/>
            </a:pPr>
            <a:r>
              <a:rPr lang="en-US" dirty="0"/>
              <a:t>- Difficulty accessing necessary goods, services, and even getting to and from work</a:t>
            </a:r>
          </a:p>
          <a:p>
            <a:pPr marL="0" indent="0">
              <a:buNone/>
            </a:pPr>
            <a:endParaRPr lang="en-US" sz="1800" dirty="0"/>
          </a:p>
          <a:p>
            <a:pPr marL="0" indent="0">
              <a:buNone/>
            </a:pPr>
            <a:r>
              <a:rPr lang="en-US" dirty="0"/>
              <a:t>Limited engagement with others– social isolation can have a negative psychological effect for people with disabilities. </a:t>
            </a:r>
          </a:p>
          <a:p>
            <a:pPr>
              <a:buFontTx/>
              <a:buChar char="-"/>
            </a:pPr>
            <a:r>
              <a:rPr lang="en-US" dirty="0"/>
              <a:t>Although technology was used to connect with others, accessible / reliable internet services &amp; devices</a:t>
            </a:r>
          </a:p>
          <a:p>
            <a:pPr marL="0" indent="0">
              <a:buNone/>
            </a:pPr>
            <a:endParaRPr lang="en-US" sz="1800"/>
          </a:p>
          <a:p>
            <a:pPr marL="0" indent="0" algn="ctr">
              <a:buNone/>
            </a:pPr>
            <a:r>
              <a:rPr lang="en-US" b="1"/>
              <a:t>Implication </a:t>
            </a:r>
            <a:r>
              <a:rPr lang="en-US" b="1" dirty="0"/>
              <a:t>for policy, service providers, and future emergency preparedness situations to support community engagement for people with mobility disabilities</a:t>
            </a:r>
          </a:p>
          <a:p>
            <a:pPr marL="0" indent="0">
              <a:buNone/>
            </a:pPr>
            <a:endParaRPr lang="en-US" dirty="0"/>
          </a:p>
          <a:p>
            <a:pPr>
              <a:buFontTx/>
              <a:buChar char="-"/>
            </a:pPr>
            <a:endParaRPr lang="en-US" dirty="0"/>
          </a:p>
        </p:txBody>
      </p:sp>
    </p:spTree>
    <p:extLst>
      <p:ext uri="{BB962C8B-B14F-4D97-AF65-F5344CB8AC3E}">
        <p14:creationId xmlns:p14="http://schemas.microsoft.com/office/powerpoint/2010/main" val="94412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Background Literature</a:t>
            </a:r>
            <a:r>
              <a:rPr lang="en-US" sz="3200"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578735" y="1825624"/>
            <a:ext cx="11192718" cy="4530725"/>
          </a:xfrm>
        </p:spPr>
        <p:txBody>
          <a:bodyPr>
            <a:normAutofit/>
          </a:bodyPr>
          <a:lstStyle/>
          <a:p>
            <a:pPr marL="0" indent="0">
              <a:lnSpc>
                <a:spcPct val="110000"/>
              </a:lnSpc>
              <a:spcBef>
                <a:spcPts val="0"/>
              </a:spcBef>
              <a:spcAft>
                <a:spcPts val="600"/>
              </a:spcAft>
              <a:buNone/>
            </a:pPr>
            <a:r>
              <a:rPr lang="en-US" dirty="0">
                <a:solidFill>
                  <a:schemeClr val="tx1"/>
                </a:solidFill>
                <a:latin typeface="Arial" panose="020B0604020202020204" pitchFamily="34" charset="0"/>
                <a:cs typeface="Arial" panose="020B0604020202020204" pitchFamily="34" charset="0"/>
              </a:rPr>
              <a:t>Covid-19 has affected individuals with disabilities disproportionately to people without disabilities</a:t>
            </a:r>
          </a:p>
          <a:p>
            <a:pPr marL="0" indent="0">
              <a:lnSpc>
                <a:spcPct val="110000"/>
              </a:lnSpc>
              <a:spcBef>
                <a:spcPts val="0"/>
              </a:spcBef>
              <a:spcAft>
                <a:spcPts val="600"/>
              </a:spcAft>
              <a:buNone/>
            </a:pPr>
            <a:r>
              <a:rPr lang="en-US" dirty="0">
                <a:solidFill>
                  <a:schemeClr val="tx1"/>
                </a:solidFill>
                <a:latin typeface="Arial" panose="020B0604020202020204" pitchFamily="34" charset="0"/>
                <a:cs typeface="Arial" panose="020B0604020202020204" pitchFamily="34" charset="0"/>
              </a:rPr>
              <a:t> </a:t>
            </a:r>
          </a:p>
          <a:p>
            <a:pPr lvl="1">
              <a:lnSpc>
                <a:spcPct val="110000"/>
              </a:lnSpc>
              <a:spcBef>
                <a:spcPts val="0"/>
              </a:spcBef>
              <a:spcAft>
                <a:spcPts val="600"/>
              </a:spcAft>
            </a:pPr>
            <a:r>
              <a:rPr lang="en-US" dirty="0">
                <a:latin typeface="Arial" panose="020B0604020202020204" pitchFamily="34" charset="0"/>
                <a:cs typeface="Arial" panose="020B0604020202020204" pitchFamily="34" charset="0"/>
              </a:rPr>
              <a:t>Resident situations </a:t>
            </a:r>
          </a:p>
          <a:p>
            <a:pPr lvl="1">
              <a:lnSpc>
                <a:spcPct val="110000"/>
              </a:lnSpc>
              <a:spcBef>
                <a:spcPts val="0"/>
              </a:spcBef>
              <a:spcAft>
                <a:spcPts val="600"/>
              </a:spcAft>
            </a:pPr>
            <a:r>
              <a:rPr lang="en-US" dirty="0">
                <a:solidFill>
                  <a:schemeClr val="tx1"/>
                </a:solidFill>
                <a:latin typeface="Arial" panose="020B0604020202020204" pitchFamily="34" charset="0"/>
                <a:cs typeface="Arial" panose="020B0604020202020204" pitchFamily="34" charset="0"/>
              </a:rPr>
              <a:t>Need for outside support and serv</a:t>
            </a:r>
            <a:r>
              <a:rPr lang="en-US" dirty="0">
                <a:latin typeface="Arial" panose="020B0604020202020204" pitchFamily="34" charset="0"/>
                <a:cs typeface="Arial" panose="020B0604020202020204" pitchFamily="34" charset="0"/>
              </a:rPr>
              <a:t>ices </a:t>
            </a:r>
          </a:p>
          <a:p>
            <a:pPr lvl="1">
              <a:lnSpc>
                <a:spcPct val="110000"/>
              </a:lnSpc>
              <a:spcBef>
                <a:spcPts val="0"/>
              </a:spcBef>
              <a:spcAft>
                <a:spcPts val="600"/>
              </a:spcAft>
            </a:pPr>
            <a:r>
              <a:rPr lang="en-US" dirty="0">
                <a:latin typeface="Arial" panose="020B0604020202020204" pitchFamily="34" charset="0"/>
                <a:cs typeface="Arial" panose="020B0604020202020204" pitchFamily="34" charset="0"/>
              </a:rPr>
              <a:t>Employment </a:t>
            </a:r>
          </a:p>
          <a:p>
            <a:pPr lvl="1">
              <a:lnSpc>
                <a:spcPct val="110000"/>
              </a:lnSpc>
              <a:spcBef>
                <a:spcPts val="0"/>
              </a:spcBef>
              <a:spcAft>
                <a:spcPts val="600"/>
              </a:spcAft>
            </a:pPr>
            <a:r>
              <a:rPr lang="en-US" dirty="0">
                <a:solidFill>
                  <a:schemeClr val="tx1"/>
                </a:solidFill>
                <a:latin typeface="Arial" panose="020B0604020202020204" pitchFamily="34" charset="0"/>
                <a:cs typeface="Arial" panose="020B0604020202020204" pitchFamily="34" charset="0"/>
              </a:rPr>
              <a:t>Accommodations that conflict with health recommendations &amp; mandates</a:t>
            </a:r>
          </a:p>
          <a:p>
            <a:pPr marL="0" indent="0">
              <a:lnSpc>
                <a:spcPct val="110000"/>
              </a:lnSpc>
              <a:spcBef>
                <a:spcPts val="0"/>
              </a:spcBef>
              <a:spcAft>
                <a:spcPts val="600"/>
              </a:spcAft>
              <a:buNone/>
            </a:pPr>
            <a:endParaRPr lang="en-US" dirty="0">
              <a:solidFill>
                <a:schemeClr val="tx1"/>
              </a:solidFill>
              <a:latin typeface="Arial" panose="020B0604020202020204" pitchFamily="34" charset="0"/>
              <a:cs typeface="Arial" panose="020B0604020202020204" pitchFamily="34" charset="0"/>
            </a:endParaRPr>
          </a:p>
          <a:p>
            <a:pPr marL="0" indent="0">
              <a:lnSpc>
                <a:spcPct val="110000"/>
              </a:lnSpc>
              <a:spcBef>
                <a:spcPts val="0"/>
              </a:spcBef>
              <a:spcAft>
                <a:spcPts val="600"/>
              </a:spcAft>
              <a:buNone/>
            </a:pPr>
            <a:endParaRPr lang="en-US" sz="200" dirty="0">
              <a:solidFill>
                <a:schemeClr val="tx1"/>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78D6AE93-230F-204C-BA75-EAA842FA6586}"/>
              </a:ext>
            </a:extLst>
          </p:cNvPr>
          <p:cNvSpPr>
            <a:spLocks noGrp="1"/>
          </p:cNvSpPr>
          <p:nvPr>
            <p:ph type="sldNum" sz="quarter" idx="12"/>
          </p:nvPr>
        </p:nvSpPr>
        <p:spPr/>
        <p:txBody>
          <a:bodyPr/>
          <a:lstStyle/>
          <a:p>
            <a:r>
              <a:rPr lang="en-US"/>
              <a:t>Slide #</a:t>
            </a:r>
            <a:endParaRPr lang="en-US" dirty="0"/>
          </a:p>
        </p:txBody>
      </p:sp>
    </p:spTree>
    <p:extLst>
      <p:ext uri="{BB962C8B-B14F-4D97-AF65-F5344CB8AC3E}">
        <p14:creationId xmlns:p14="http://schemas.microsoft.com/office/powerpoint/2010/main" val="73806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1113"/>
          </a:xfrm>
        </p:spPr>
        <p:txBody>
          <a:bodyPr>
            <a:normAutofit/>
          </a:bodyPr>
          <a:lstStyle/>
          <a:p>
            <a:pPr algn="ctr"/>
            <a:r>
              <a:rPr lang="en-US" sz="4000" b="1" dirty="0">
                <a:latin typeface="Arial" panose="020B0604020202020204" pitchFamily="34" charset="0"/>
                <a:cs typeface="Arial" panose="020B0604020202020204" pitchFamily="34" charset="0"/>
              </a:rPr>
              <a:t>Goal of this Research</a:t>
            </a:r>
          </a:p>
        </p:txBody>
      </p:sp>
      <p:sp>
        <p:nvSpPr>
          <p:cNvPr id="3" name="Content Placeholder 2">
            <a:extLst>
              <a:ext uri="{FF2B5EF4-FFF2-40B4-BE49-F238E27FC236}">
                <a16:creationId xmlns:a16="http://schemas.microsoft.com/office/drawing/2014/main" id="{5F17FB0A-F3A9-4A26-9026-EFC767C81735}"/>
              </a:ext>
            </a:extLst>
          </p:cNvPr>
          <p:cNvSpPr>
            <a:spLocks noGrp="1"/>
          </p:cNvSpPr>
          <p:nvPr>
            <p:ph idx="1"/>
          </p:nvPr>
        </p:nvSpPr>
        <p:spPr>
          <a:xfrm>
            <a:off x="289367" y="1825625"/>
            <a:ext cx="11713580" cy="4667250"/>
          </a:xfrm>
        </p:spPr>
        <p:txBody>
          <a:bodyPr/>
          <a:lstStyle/>
          <a:p>
            <a:pPr marL="0" indent="0">
              <a:buNone/>
            </a:pPr>
            <a:r>
              <a:rPr lang="en-US" dirty="0">
                <a:solidFill>
                  <a:srgbClr val="000000"/>
                </a:solidFill>
                <a:latin typeface="Times New Roman" panose="02020603050405020304" pitchFamily="18" charset="0"/>
              </a:rPr>
              <a:t>T</a:t>
            </a:r>
            <a:r>
              <a:rPr lang="en-US" b="0" i="0" dirty="0">
                <a:solidFill>
                  <a:srgbClr val="000000"/>
                </a:solidFill>
                <a:effectLst/>
                <a:latin typeface="Times New Roman" panose="02020603050405020304" pitchFamily="18" charset="0"/>
              </a:rPr>
              <a:t>o document the effects of the COVID-19 pandemic on people with mobility disability across a variety of </a:t>
            </a:r>
            <a:r>
              <a:rPr lang="en-US" dirty="0">
                <a:solidFill>
                  <a:srgbClr val="000000"/>
                </a:solidFill>
                <a:latin typeface="Times New Roman" panose="02020603050405020304" pitchFamily="18" charset="0"/>
              </a:rPr>
              <a:t>community </a:t>
            </a:r>
            <a:r>
              <a:rPr lang="en-US" b="0" i="0" dirty="0">
                <a:solidFill>
                  <a:srgbClr val="000000"/>
                </a:solidFill>
                <a:effectLst/>
                <a:latin typeface="Times New Roman" panose="02020603050405020304" pitchFamily="18" charset="0"/>
              </a:rPr>
              <a:t>participation topics, </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including: </a:t>
            </a:r>
          </a:p>
          <a:p>
            <a:pPr marL="0" indent="0">
              <a:buNone/>
            </a:pPr>
            <a:endParaRPr lang="en-US" b="0" i="0" dirty="0">
              <a:solidFill>
                <a:srgbClr val="000000"/>
              </a:solidFill>
              <a:effectLst/>
              <a:latin typeface="Times New Roman" panose="02020603050405020304" pitchFamily="18" charset="0"/>
            </a:endParaRPr>
          </a:p>
          <a:p>
            <a:pPr marL="457200" lvl="1" indent="0">
              <a:buNone/>
            </a:pPr>
            <a:r>
              <a:rPr lang="en-US" sz="2600" b="0" i="0" dirty="0">
                <a:solidFill>
                  <a:srgbClr val="000000"/>
                </a:solidFill>
                <a:effectLst/>
                <a:latin typeface="Times New Roman" panose="02020603050405020304" pitchFamily="18" charset="0"/>
              </a:rPr>
              <a:t>Access to family and friends </a:t>
            </a:r>
          </a:p>
          <a:p>
            <a:pPr marL="457200" lvl="1" indent="0">
              <a:buNone/>
            </a:pPr>
            <a:r>
              <a:rPr lang="en-US" sz="2600" b="0" i="0" dirty="0">
                <a:solidFill>
                  <a:srgbClr val="000000"/>
                </a:solidFill>
                <a:effectLst/>
                <a:latin typeface="Times New Roman" panose="02020603050405020304" pitchFamily="18" charset="0"/>
              </a:rPr>
              <a:t>Access to essential items (e.g., groceries, Rx)</a:t>
            </a:r>
          </a:p>
          <a:p>
            <a:pPr marL="457200" lvl="1" indent="0">
              <a:buNone/>
            </a:pPr>
            <a:r>
              <a:rPr lang="en-US" sz="2600" dirty="0">
                <a:solidFill>
                  <a:srgbClr val="000000"/>
                </a:solidFill>
                <a:latin typeface="Times New Roman" panose="02020603050405020304" pitchFamily="18" charset="0"/>
              </a:rPr>
              <a:t>E</a:t>
            </a:r>
            <a:r>
              <a:rPr lang="en-US" sz="2600" b="0" i="0" dirty="0">
                <a:solidFill>
                  <a:srgbClr val="000000"/>
                </a:solidFill>
                <a:effectLst/>
                <a:latin typeface="Times New Roman" panose="02020603050405020304" pitchFamily="18" charset="0"/>
              </a:rPr>
              <a:t>mployment/Education</a:t>
            </a:r>
          </a:p>
          <a:p>
            <a:pPr marL="457200" lvl="1" indent="0">
              <a:buNone/>
            </a:pPr>
            <a:r>
              <a:rPr lang="en-US" sz="2600" dirty="0">
                <a:solidFill>
                  <a:srgbClr val="000000"/>
                </a:solidFill>
                <a:latin typeface="Times New Roman" panose="02020603050405020304" pitchFamily="18" charset="0"/>
              </a:rPr>
              <a:t>A</a:t>
            </a:r>
            <a:r>
              <a:rPr lang="en-US" sz="2600" b="0" i="0" dirty="0">
                <a:solidFill>
                  <a:srgbClr val="000000"/>
                </a:solidFill>
                <a:effectLst/>
                <a:latin typeface="Times New Roman" panose="02020603050405020304" pitchFamily="18" charset="0"/>
              </a:rPr>
              <a:t>ccess to transportation</a:t>
            </a:r>
          </a:p>
          <a:p>
            <a:pPr marL="457200" lvl="1" indent="0">
              <a:buNone/>
            </a:pPr>
            <a:r>
              <a:rPr lang="en-US" sz="2600" dirty="0">
                <a:solidFill>
                  <a:srgbClr val="000000"/>
                </a:solidFill>
                <a:latin typeface="Times New Roman" panose="02020603050405020304" pitchFamily="18" charset="0"/>
              </a:rPr>
              <a:t>Perceptions of, and engagement in, the community </a:t>
            </a:r>
            <a:endParaRPr lang="en-US" sz="2600" dirty="0"/>
          </a:p>
        </p:txBody>
      </p:sp>
      <p:sp>
        <p:nvSpPr>
          <p:cNvPr id="6" name="Slide Number Placeholder 5">
            <a:extLst>
              <a:ext uri="{FF2B5EF4-FFF2-40B4-BE49-F238E27FC236}">
                <a16:creationId xmlns:a16="http://schemas.microsoft.com/office/drawing/2014/main" id="{78D6AE93-230F-204C-BA75-EAA842FA6586}"/>
              </a:ext>
            </a:extLst>
          </p:cNvPr>
          <p:cNvSpPr>
            <a:spLocks noGrp="1"/>
          </p:cNvSpPr>
          <p:nvPr>
            <p:ph type="sldNum" sz="quarter" idx="12"/>
          </p:nvPr>
        </p:nvSpPr>
        <p:spPr/>
        <p:txBody>
          <a:bodyPr/>
          <a:lstStyle/>
          <a:p>
            <a:r>
              <a:rPr lang="en-US"/>
              <a:t>Slide #</a:t>
            </a:r>
            <a:endParaRPr lang="en-US" dirty="0"/>
          </a:p>
        </p:txBody>
      </p:sp>
    </p:spTree>
    <p:extLst>
      <p:ext uri="{BB962C8B-B14F-4D97-AF65-F5344CB8AC3E}">
        <p14:creationId xmlns:p14="http://schemas.microsoft.com/office/powerpoint/2010/main" val="99877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AEEABD-186F-4388-80F1-32A4C8813FE6}"/>
              </a:ext>
            </a:extLst>
          </p:cNvPr>
          <p:cNvSpPr>
            <a:spLocks noGrp="1"/>
          </p:cNvSpPr>
          <p:nvPr>
            <p:ph type="title"/>
          </p:nvPr>
        </p:nvSpPr>
        <p:spPr>
          <a:xfrm>
            <a:off x="838200" y="136525"/>
            <a:ext cx="10515600" cy="1325563"/>
          </a:xfrm>
        </p:spPr>
        <p:txBody>
          <a:bodyPr>
            <a:normAutofit/>
          </a:bodyPr>
          <a:lstStyle/>
          <a:p>
            <a:pPr algn="ctr"/>
            <a:r>
              <a:rPr lang="en-US" sz="4000" b="1" dirty="0"/>
              <a:t>Method: Recruitment &amp; Data Collection</a:t>
            </a:r>
          </a:p>
        </p:txBody>
      </p:sp>
      <p:sp>
        <p:nvSpPr>
          <p:cNvPr id="4" name="Content Placeholder 3">
            <a:extLst>
              <a:ext uri="{FF2B5EF4-FFF2-40B4-BE49-F238E27FC236}">
                <a16:creationId xmlns:a16="http://schemas.microsoft.com/office/drawing/2014/main" id="{2EB8E64D-CBC0-42EF-BAEA-9DB82B32BD41}"/>
              </a:ext>
            </a:extLst>
          </p:cNvPr>
          <p:cNvSpPr>
            <a:spLocks noGrp="1"/>
          </p:cNvSpPr>
          <p:nvPr>
            <p:ph idx="1"/>
          </p:nvPr>
        </p:nvSpPr>
        <p:spPr>
          <a:xfrm>
            <a:off x="163629" y="1568918"/>
            <a:ext cx="11746720" cy="4923957"/>
          </a:xfrm>
        </p:spPr>
        <p:txBody>
          <a:bodyPr>
            <a:normAutofit fontScale="85000" lnSpcReduction="20000"/>
          </a:bodyPr>
          <a:lstStyle/>
          <a:p>
            <a:pPr marL="0" indent="0">
              <a:buNone/>
            </a:pPr>
            <a:r>
              <a:rPr lang="en-US" sz="3000" dirty="0"/>
              <a:t>Participants </a:t>
            </a:r>
          </a:p>
          <a:p>
            <a:pPr marL="457200" lvl="1" indent="0">
              <a:buNone/>
            </a:pPr>
            <a:r>
              <a:rPr lang="en-US" sz="2600" dirty="0"/>
              <a:t>N=39 (61.5% female)</a:t>
            </a:r>
          </a:p>
          <a:p>
            <a:pPr marL="457200" lvl="1" indent="0">
              <a:buNone/>
            </a:pPr>
            <a:r>
              <a:rPr lang="en-US" sz="2600" dirty="0"/>
              <a:t>Age range: 24 years to 92 years</a:t>
            </a:r>
          </a:p>
          <a:p>
            <a:pPr marL="457200" lvl="1" indent="0">
              <a:buNone/>
            </a:pPr>
            <a:r>
              <a:rPr lang="en-US" sz="2600" dirty="0"/>
              <a:t>Employed:  30.8 % Employed; 69.2 Not employed (N=27)</a:t>
            </a:r>
          </a:p>
          <a:p>
            <a:pPr marL="457200" lvl="1" indent="0">
              <a:buNone/>
            </a:pPr>
            <a:endParaRPr lang="en-US" sz="3000" dirty="0"/>
          </a:p>
          <a:p>
            <a:pPr marL="0" indent="0" algn="ctr">
              <a:buNone/>
            </a:pPr>
            <a:r>
              <a:rPr lang="en-US" sz="3000" b="1" dirty="0"/>
              <a:t>Surveys</a:t>
            </a:r>
            <a:endParaRPr lang="en-US" sz="3000" dirty="0"/>
          </a:p>
          <a:p>
            <a:pPr marL="0" indent="0">
              <a:buNone/>
            </a:pPr>
            <a:r>
              <a:rPr lang="en-US" sz="3000" i="1" dirty="0"/>
              <a:t>How has the COVID-19 pandemic and subsequent social distancing mandates affected your employment/education? </a:t>
            </a:r>
          </a:p>
          <a:p>
            <a:pPr marL="0" indent="0">
              <a:buNone/>
            </a:pPr>
            <a:endParaRPr lang="en-US" sz="3000" dirty="0"/>
          </a:p>
          <a:p>
            <a:pPr marL="0" indent="0">
              <a:buNone/>
            </a:pPr>
            <a:r>
              <a:rPr lang="en-US" sz="3000" dirty="0"/>
              <a:t>Response Options: “</a:t>
            </a:r>
            <a:r>
              <a:rPr lang="en-US" sz="3000" i="1" dirty="0"/>
              <a:t>not changed</a:t>
            </a:r>
            <a:r>
              <a:rPr lang="en-US" sz="3000" dirty="0"/>
              <a:t>”, “</a:t>
            </a:r>
            <a:r>
              <a:rPr lang="en-US" sz="3000" i="1" dirty="0"/>
              <a:t>become worse</a:t>
            </a:r>
            <a:r>
              <a:rPr lang="en-US" sz="3000" dirty="0"/>
              <a:t>”, “</a:t>
            </a:r>
            <a:r>
              <a:rPr lang="en-US" sz="3000" i="1" dirty="0"/>
              <a:t>improved</a:t>
            </a:r>
            <a:r>
              <a:rPr lang="en-US" sz="3000" dirty="0"/>
              <a:t>” or not applicable.</a:t>
            </a:r>
          </a:p>
          <a:p>
            <a:pPr marL="0" indent="0">
              <a:buNone/>
            </a:pPr>
            <a:br>
              <a:rPr lang="en-US" sz="3000" dirty="0"/>
            </a:br>
            <a:r>
              <a:rPr lang="en-US" sz="3000" dirty="0"/>
              <a:t>If participants reported </a:t>
            </a:r>
            <a:r>
              <a:rPr lang="en-US" sz="3000" u="sng" dirty="0"/>
              <a:t>worsening</a:t>
            </a:r>
            <a:r>
              <a:rPr lang="en-US" sz="3000" dirty="0"/>
              <a:t> or </a:t>
            </a:r>
            <a:r>
              <a:rPr lang="en-US" sz="3000" u="sng" dirty="0"/>
              <a:t>improved</a:t>
            </a:r>
            <a:r>
              <a:rPr lang="en-US" sz="3000" dirty="0"/>
              <a:t> conditions, they were prompted to elaborate on their conditions with an open-ended response.</a:t>
            </a:r>
          </a:p>
        </p:txBody>
      </p:sp>
      <p:sp>
        <p:nvSpPr>
          <p:cNvPr id="2" name="Slide Number Placeholder 1">
            <a:extLst>
              <a:ext uri="{FF2B5EF4-FFF2-40B4-BE49-F238E27FC236}">
                <a16:creationId xmlns:a16="http://schemas.microsoft.com/office/drawing/2014/main" id="{695B0A91-89AE-4EBC-BFCA-F6024B5B9477}"/>
              </a:ext>
            </a:extLst>
          </p:cNvPr>
          <p:cNvSpPr>
            <a:spLocks noGrp="1"/>
          </p:cNvSpPr>
          <p:nvPr>
            <p:ph type="sldNum" sz="quarter" idx="12"/>
          </p:nvPr>
        </p:nvSpPr>
        <p:spPr/>
        <p:txBody>
          <a:bodyPr/>
          <a:lstStyle/>
          <a:p>
            <a:r>
              <a:rPr lang="en-US"/>
              <a:t>Slide #</a:t>
            </a:r>
            <a:endParaRPr lang="en-US" dirty="0"/>
          </a:p>
        </p:txBody>
      </p:sp>
      <p:sp>
        <p:nvSpPr>
          <p:cNvPr id="5" name="TextBox 4" descr="how has the covid 19 pandemic and subsequent social distancing mandates affected your employment/education?">
            <a:extLst>
              <a:ext uri="{FF2B5EF4-FFF2-40B4-BE49-F238E27FC236}">
                <a16:creationId xmlns:a16="http://schemas.microsoft.com/office/drawing/2014/main" id="{77EC8386-7E47-4090-889E-2DFC62AFB92F}"/>
              </a:ext>
            </a:extLst>
          </p:cNvPr>
          <p:cNvSpPr txBox="1"/>
          <p:nvPr/>
        </p:nvSpPr>
        <p:spPr>
          <a:xfrm>
            <a:off x="138876" y="3548748"/>
            <a:ext cx="11746719" cy="827772"/>
          </a:xfrm>
          <a:prstGeom prst="rect">
            <a:avLst/>
          </a:prstGeom>
          <a:noFill/>
          <a:ln w="76200">
            <a:solidFill>
              <a:schemeClr val="accent6">
                <a:lumMod val="75000"/>
              </a:schemeClr>
            </a:solidFill>
          </a:ln>
        </p:spPr>
        <p:txBody>
          <a:bodyPr wrap="square" rtlCol="0">
            <a:spAutoFit/>
          </a:bodyPr>
          <a:lstStyle/>
          <a:p>
            <a:endParaRPr lang="en-US" dirty="0"/>
          </a:p>
        </p:txBody>
      </p:sp>
    </p:spTree>
    <p:extLst>
      <p:ext uri="{BB962C8B-B14F-4D97-AF65-F5344CB8AC3E}">
        <p14:creationId xmlns:p14="http://schemas.microsoft.com/office/powerpoint/2010/main" val="1823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E4A3727D-3E0F-4749-9DC6-176EBBD63E2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901" y="4122960"/>
            <a:ext cx="2546033" cy="2546033"/>
          </a:xfrm>
          <a:prstGeom prst="rect">
            <a:avLst/>
          </a:prstGeom>
        </p:spPr>
      </p:pic>
      <p:sp>
        <p:nvSpPr>
          <p:cNvPr id="3" name="Title 2">
            <a:extLst>
              <a:ext uri="{FF2B5EF4-FFF2-40B4-BE49-F238E27FC236}">
                <a16:creationId xmlns:a16="http://schemas.microsoft.com/office/drawing/2014/main" id="{A9AEEABD-186F-4388-80F1-32A4C8813FE6}"/>
              </a:ext>
              <a:ext uri="{C183D7F6-B498-43B3-948B-1728B52AA6E4}">
                <adec:decorative xmlns:adec="http://schemas.microsoft.com/office/drawing/2017/decorative" val="1"/>
              </a:ext>
            </a:extLst>
          </p:cNvPr>
          <p:cNvSpPr>
            <a:spLocks noGrp="1"/>
          </p:cNvSpPr>
          <p:nvPr>
            <p:ph type="title"/>
          </p:nvPr>
        </p:nvSpPr>
        <p:spPr>
          <a:xfrm>
            <a:off x="701040" y="296475"/>
            <a:ext cx="10515600" cy="715556"/>
          </a:xfrm>
        </p:spPr>
        <p:txBody>
          <a:bodyPr>
            <a:normAutofit/>
          </a:bodyPr>
          <a:lstStyle/>
          <a:p>
            <a:pPr algn="ctr"/>
            <a:r>
              <a:rPr lang="en-US" sz="3500" b="1" dirty="0"/>
              <a:t>Findings: Access to Family/Friends, PCA</a:t>
            </a:r>
          </a:p>
        </p:txBody>
      </p:sp>
      <p:pic>
        <p:nvPicPr>
          <p:cNvPr id="10" name="Content Placeholder 9">
            <a:extLst>
              <a:ext uri="{FF2B5EF4-FFF2-40B4-BE49-F238E27FC236}">
                <a16:creationId xmlns:a16="http://schemas.microsoft.com/office/drawing/2014/main" id="{AC978D9B-A3DF-431F-9034-D41FD41A141B}"/>
              </a:ext>
              <a:ext uri="{C183D7F6-B498-43B3-948B-1728B52AA6E4}">
                <adec:decorative xmlns:adec="http://schemas.microsoft.com/office/drawing/2017/decorative" val="1"/>
              </a:ext>
            </a:extLst>
          </p:cNvPr>
          <p:cNvPicPr>
            <a:picLocks noGrp="1" noChangeAspect="1"/>
          </p:cNvPicPr>
          <p:nvPr>
            <p:ph idx="1"/>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1634" y="4317919"/>
            <a:ext cx="2546033" cy="2546033"/>
          </a:xfrm>
        </p:spPr>
      </p:pic>
      <p:sp>
        <p:nvSpPr>
          <p:cNvPr id="2" name="Slide Number Placeholder 1">
            <a:extLst>
              <a:ext uri="{FF2B5EF4-FFF2-40B4-BE49-F238E27FC236}">
                <a16:creationId xmlns:a16="http://schemas.microsoft.com/office/drawing/2014/main" id="{695B0A91-89AE-4EBC-BFCA-F6024B5B9477}"/>
              </a:ext>
              <a:ext uri="{C183D7F6-B498-43B3-948B-1728B52AA6E4}">
                <adec:decorative xmlns:adec="http://schemas.microsoft.com/office/drawing/2017/decorative" val="1"/>
              </a:ext>
            </a:extLst>
          </p:cNvPr>
          <p:cNvSpPr>
            <a:spLocks noGrp="1"/>
          </p:cNvSpPr>
          <p:nvPr>
            <p:ph type="sldNum" sz="quarter" idx="12"/>
          </p:nvPr>
        </p:nvSpPr>
        <p:spPr/>
        <p:txBody>
          <a:bodyPr>
            <a:normAutofit/>
          </a:bodyPr>
          <a:lstStyle/>
          <a:p>
            <a:pPr>
              <a:spcAft>
                <a:spcPts val="600"/>
              </a:spcAft>
            </a:pPr>
            <a:r>
              <a:rPr lang="en-US" sz="1200">
                <a:solidFill>
                  <a:prstClr val="black">
                    <a:tint val="75000"/>
                  </a:prstClr>
                </a:solidFill>
              </a:rPr>
              <a:t>Slide #</a:t>
            </a:r>
          </a:p>
        </p:txBody>
      </p:sp>
      <p:sp>
        <p:nvSpPr>
          <p:cNvPr id="17" name="TextBox 16">
            <a:extLst>
              <a:ext uri="{FF2B5EF4-FFF2-40B4-BE49-F238E27FC236}">
                <a16:creationId xmlns:a16="http://schemas.microsoft.com/office/drawing/2014/main" id="{175C5942-3C38-4B6F-A327-B3DC97B9064A}"/>
              </a:ext>
              <a:ext uri="{C183D7F6-B498-43B3-948B-1728B52AA6E4}">
                <adec:decorative xmlns:adec="http://schemas.microsoft.com/office/drawing/2017/decorative" val="1"/>
              </a:ext>
            </a:extLst>
          </p:cNvPr>
          <p:cNvSpPr txBox="1"/>
          <p:nvPr/>
        </p:nvSpPr>
        <p:spPr>
          <a:xfrm>
            <a:off x="4669831" y="3123065"/>
            <a:ext cx="3200400" cy="492443"/>
          </a:xfrm>
          <a:prstGeom prst="rect">
            <a:avLst/>
          </a:prstGeom>
          <a:noFill/>
        </p:spPr>
        <p:txBody>
          <a:bodyPr wrap="square" lIns="91440" tIns="45720" rIns="91440" bIns="45720" rtlCol="0" anchor="t">
            <a:spAutoFit/>
          </a:bodyPr>
          <a:lstStyle/>
          <a:p>
            <a:endParaRPr lang="en-US" sz="2600" dirty="0"/>
          </a:p>
        </p:txBody>
      </p:sp>
      <p:sp>
        <p:nvSpPr>
          <p:cNvPr id="4" name="Speech Bubble: Oval 3">
            <a:extLst>
              <a:ext uri="{FF2B5EF4-FFF2-40B4-BE49-F238E27FC236}">
                <a16:creationId xmlns:a16="http://schemas.microsoft.com/office/drawing/2014/main" id="{9B7F1B14-3983-43C0-8B5E-DBE91DEAFA9A}"/>
              </a:ext>
              <a:ext uri="{C183D7F6-B498-43B3-948B-1728B52AA6E4}">
                <adec:decorative xmlns:adec="http://schemas.microsoft.com/office/drawing/2017/decorative" val="1"/>
              </a:ext>
            </a:extLst>
          </p:cNvPr>
          <p:cNvSpPr/>
          <p:nvPr/>
        </p:nvSpPr>
        <p:spPr>
          <a:xfrm>
            <a:off x="410497" y="1663644"/>
            <a:ext cx="8200103" cy="2849234"/>
          </a:xfrm>
          <a:prstGeom prst="wedgeEllipseCallout">
            <a:avLst>
              <a:gd name="adj1" fmla="val -24317"/>
              <a:gd name="adj2" fmla="val 70242"/>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endParaRPr lang="en-US" sz="2600" i="1" dirty="0">
              <a:solidFill>
                <a:schemeClr val="tx1"/>
              </a:solidFill>
              <a:cs typeface="Calibri"/>
            </a:endParaRPr>
          </a:p>
          <a:p>
            <a:pPr algn="ctr"/>
            <a:r>
              <a:rPr lang="en-US" sz="2400" dirty="0">
                <a:solidFill>
                  <a:schemeClr val="tx1"/>
                </a:solidFill>
                <a:cs typeface="Calibri"/>
              </a:rPr>
              <a:t>“I have not seen my son for visitation, spring break or Easter. I probably will not see him for Mother's Day either. These are all first times being apart from him like this. I also have not been able to visit friends” </a:t>
            </a:r>
            <a:endParaRPr lang="en-US" sz="2600" dirty="0">
              <a:solidFill>
                <a:schemeClr val="tx1"/>
              </a:solidFill>
              <a:ea typeface="+mn-lt"/>
              <a:cs typeface="+mn-lt"/>
            </a:endParaRPr>
          </a:p>
          <a:p>
            <a:pPr algn="ctr"/>
            <a:endParaRPr lang="en-US" sz="2600" dirty="0">
              <a:solidFill>
                <a:schemeClr val="tx1"/>
              </a:solidFill>
              <a:cs typeface="Calibri"/>
            </a:endParaRPr>
          </a:p>
        </p:txBody>
      </p:sp>
      <p:sp>
        <p:nvSpPr>
          <p:cNvPr id="6" name="Speech Bubble: Oval 5">
            <a:extLst>
              <a:ext uri="{FF2B5EF4-FFF2-40B4-BE49-F238E27FC236}">
                <a16:creationId xmlns:a16="http://schemas.microsoft.com/office/drawing/2014/main" id="{343DDB68-2526-4D59-94BD-B388710B9765}"/>
              </a:ext>
              <a:ext uri="{C183D7F6-B498-43B3-948B-1728B52AA6E4}">
                <adec:decorative xmlns:adec="http://schemas.microsoft.com/office/drawing/2017/decorative" val="1"/>
              </a:ext>
            </a:extLst>
          </p:cNvPr>
          <p:cNvSpPr/>
          <p:nvPr/>
        </p:nvSpPr>
        <p:spPr>
          <a:xfrm flipH="1">
            <a:off x="1655282" y="1314433"/>
            <a:ext cx="5884922" cy="3333646"/>
          </a:xfrm>
          <a:prstGeom prst="wedgeEllipseCallout">
            <a:avLst>
              <a:gd name="adj1" fmla="val -31194"/>
              <a:gd name="adj2" fmla="val 65028"/>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solidFill>
                  <a:schemeClr val="tx1"/>
                </a:solidFill>
                <a:latin typeface="Calibri"/>
              </a:rPr>
              <a:t>“[We are] on stay-at-home order so we haven't seen anyone in person. My mom lives in a nursing home and has tested positive, and we can't see her” </a:t>
            </a:r>
            <a:r>
              <a:rPr lang="en-US" sz="2600" dirty="0">
                <a:solidFill>
                  <a:schemeClr val="tx1"/>
                </a:solidFill>
                <a:latin typeface="Calibri"/>
                <a:ea typeface="Calibri"/>
                <a:cs typeface="Calibri"/>
              </a:rPr>
              <a:t>​</a:t>
            </a:r>
            <a:endParaRPr lang="en-US" sz="2600" dirty="0">
              <a:solidFill>
                <a:schemeClr val="tx1"/>
              </a:solidFill>
              <a:cs typeface="Calibri"/>
            </a:endParaRPr>
          </a:p>
        </p:txBody>
      </p:sp>
      <p:sp>
        <p:nvSpPr>
          <p:cNvPr id="7" name="Speech Bubble: Oval 6">
            <a:extLst>
              <a:ext uri="{FF2B5EF4-FFF2-40B4-BE49-F238E27FC236}">
                <a16:creationId xmlns:a16="http://schemas.microsoft.com/office/drawing/2014/main" id="{2F58FCF3-933F-44E8-8700-BC2D0E36DE95}"/>
              </a:ext>
              <a:ext uri="{C183D7F6-B498-43B3-948B-1728B52AA6E4}">
                <adec:decorative xmlns:adec="http://schemas.microsoft.com/office/drawing/2017/decorative" val="1"/>
              </a:ext>
            </a:extLst>
          </p:cNvPr>
          <p:cNvSpPr/>
          <p:nvPr/>
        </p:nvSpPr>
        <p:spPr>
          <a:xfrm flipH="1">
            <a:off x="7594258" y="1079981"/>
            <a:ext cx="4306530" cy="2786472"/>
          </a:xfrm>
          <a:prstGeom prst="wedgeEllipseCallout">
            <a:avLst>
              <a:gd name="adj1" fmla="val 10556"/>
              <a:gd name="adj2" fmla="val 67321"/>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600" dirty="0">
                <a:solidFill>
                  <a:schemeClr val="tx1"/>
                </a:solidFill>
                <a:ea typeface="+mn-lt"/>
                <a:cs typeface="+mn-lt"/>
              </a:rPr>
              <a:t>“Nobody wants to come over; </a:t>
            </a:r>
            <a:br>
              <a:rPr lang="en-US" sz="2600" dirty="0">
                <a:solidFill>
                  <a:schemeClr val="tx1"/>
                </a:solidFill>
                <a:ea typeface="+mn-lt"/>
                <a:cs typeface="+mn-lt"/>
              </a:rPr>
            </a:br>
            <a:r>
              <a:rPr lang="en-US" sz="2600" dirty="0">
                <a:solidFill>
                  <a:schemeClr val="tx1"/>
                </a:solidFill>
                <a:ea typeface="+mn-lt"/>
                <a:cs typeface="+mn-lt"/>
              </a:rPr>
              <a:t>nor do I really want anybody over”</a:t>
            </a:r>
          </a:p>
          <a:p>
            <a:pPr algn="ctr"/>
            <a:endParaRPr lang="en-US" dirty="0">
              <a:solidFill>
                <a:schemeClr val="tx1"/>
              </a:solidFill>
              <a:cs typeface="Calibri"/>
            </a:endParaRPr>
          </a:p>
        </p:txBody>
      </p:sp>
      <p:sp>
        <p:nvSpPr>
          <p:cNvPr id="11" name="Speech Bubble: Oval 10">
            <a:extLst>
              <a:ext uri="{FF2B5EF4-FFF2-40B4-BE49-F238E27FC236}">
                <a16:creationId xmlns:a16="http://schemas.microsoft.com/office/drawing/2014/main" id="{24B20EB5-46C0-43D5-A6AE-670608722098}"/>
              </a:ext>
              <a:ext uri="{C183D7F6-B498-43B3-948B-1728B52AA6E4}">
                <adec:decorative xmlns:adec="http://schemas.microsoft.com/office/drawing/2017/decorative" val="1"/>
              </a:ext>
            </a:extLst>
          </p:cNvPr>
          <p:cNvSpPr/>
          <p:nvPr/>
        </p:nvSpPr>
        <p:spPr>
          <a:xfrm>
            <a:off x="1713547" y="1012031"/>
            <a:ext cx="8200103" cy="3462209"/>
          </a:xfrm>
          <a:prstGeom prst="wedgeEllipseCallout">
            <a:avLst>
              <a:gd name="adj1" fmla="val 25089"/>
              <a:gd name="adj2" fmla="val 76413"/>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indent="0" algn="ctr">
              <a:buNone/>
            </a:pPr>
            <a:endParaRPr lang="en-US" sz="2600" dirty="0">
              <a:solidFill>
                <a:schemeClr val="tx1"/>
              </a:solidFill>
              <a:effectLst/>
              <a:ea typeface="Calibri" panose="020F0502020204030204" pitchFamily="34" charset="0"/>
              <a:cs typeface="Times New Roman" panose="02020603050405020304" pitchFamily="18" charset="0"/>
            </a:endParaRPr>
          </a:p>
          <a:p>
            <a:pPr marL="0" indent="0" algn="ctr">
              <a:buNone/>
            </a:pPr>
            <a:r>
              <a:rPr lang="en-US" sz="2400" dirty="0">
                <a:solidFill>
                  <a:schemeClr val="tx1"/>
                </a:solidFill>
                <a:effectLst/>
                <a:ea typeface="Calibri" panose="020F0502020204030204" pitchFamily="34" charset="0"/>
                <a:cs typeface="Times New Roman" panose="02020603050405020304" pitchFamily="18" charset="0"/>
              </a:rPr>
              <a:t>“I have been pushing myself on a few occasions to handle things physically that I normally would have gotten help with and ended up with [injuries]… because of either pushing myself too hard or becoming accident prone due to fatigue after doing too much by myself</a:t>
            </a:r>
            <a:r>
              <a:rPr lang="en-US" sz="2400" dirty="0">
                <a:solidFill>
                  <a:schemeClr val="tx1"/>
                </a:solidFill>
                <a:ea typeface="Calibri" panose="020F0502020204030204" pitchFamily="34" charset="0"/>
                <a:cs typeface="Times New Roman" panose="02020603050405020304" pitchFamily="18" charset="0"/>
              </a:rPr>
              <a:t>”</a:t>
            </a:r>
            <a:endParaRPr lang="en-US" sz="2400" dirty="0">
              <a:solidFill>
                <a:schemeClr val="tx1"/>
              </a:solidFill>
              <a:effectLst/>
              <a:ea typeface="Calibri" panose="020F0502020204030204" pitchFamily="34" charset="0"/>
              <a:cs typeface="Times New Roman" panose="02020603050405020304" pitchFamily="18" charset="0"/>
            </a:endParaRPr>
          </a:p>
          <a:p>
            <a:endParaRPr lang="en-US" sz="2600" dirty="0">
              <a:solidFill>
                <a:schemeClr val="tx1"/>
              </a:solidFill>
            </a:endParaRPr>
          </a:p>
        </p:txBody>
      </p:sp>
    </p:spTree>
    <p:extLst>
      <p:ext uri="{BB962C8B-B14F-4D97-AF65-F5344CB8AC3E}">
        <p14:creationId xmlns:p14="http://schemas.microsoft.com/office/powerpoint/2010/main" val="201113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805C45-F293-4530-A621-739EB5211E0B}"/>
              </a:ext>
            </a:extLst>
          </p:cNvPr>
          <p:cNvSpPr>
            <a:spLocks noGrp="1"/>
          </p:cNvSpPr>
          <p:nvPr>
            <p:ph type="title"/>
          </p:nvPr>
        </p:nvSpPr>
        <p:spPr>
          <a:xfrm>
            <a:off x="3028163" y="147250"/>
            <a:ext cx="7007349" cy="1492132"/>
          </a:xfrm>
        </p:spPr>
        <p:txBody>
          <a:bodyPr anchor="t">
            <a:normAutofit/>
          </a:bodyPr>
          <a:lstStyle/>
          <a:p>
            <a:r>
              <a:rPr lang="en-US" b="1" dirty="0"/>
              <a:t>Access to Food and Groceries </a:t>
            </a:r>
          </a:p>
        </p:txBody>
      </p:sp>
      <p:sp>
        <p:nvSpPr>
          <p:cNvPr id="2" name="Slide Number Placeholder 1">
            <a:extLst>
              <a:ext uri="{FF2B5EF4-FFF2-40B4-BE49-F238E27FC236}">
                <a16:creationId xmlns:a16="http://schemas.microsoft.com/office/drawing/2014/main" id="{8069A854-D6E9-4DA4-84F7-B2E877905978}"/>
              </a:ext>
            </a:extLst>
          </p:cNvPr>
          <p:cNvSpPr>
            <a:spLocks noGrp="1"/>
          </p:cNvSpPr>
          <p:nvPr>
            <p:ph type="sldNum" sz="quarter" idx="12"/>
          </p:nvPr>
        </p:nvSpPr>
        <p:spPr>
          <a:xfrm>
            <a:off x="7772400" y="6373368"/>
            <a:ext cx="527765" cy="345796"/>
          </a:xfrm>
        </p:spPr>
        <p:txBody>
          <a:bodyPr>
            <a:normAutofit/>
          </a:bodyPr>
          <a:lstStyle/>
          <a:p>
            <a:pPr>
              <a:lnSpc>
                <a:spcPct val="90000"/>
              </a:lnSpc>
              <a:spcAft>
                <a:spcPts val="600"/>
              </a:spcAft>
            </a:pPr>
            <a:r>
              <a:rPr lang="en-US" sz="900">
                <a:solidFill>
                  <a:schemeClr val="tx1"/>
                </a:solidFill>
              </a:rPr>
              <a:t>Slide #</a:t>
            </a:r>
          </a:p>
        </p:txBody>
      </p:sp>
      <p:pic>
        <p:nvPicPr>
          <p:cNvPr id="6" name="Content Placeholder 5" descr="Shopping cart with solid fill">
            <a:extLst>
              <a:ext uri="{FF2B5EF4-FFF2-40B4-BE49-F238E27FC236}">
                <a16:creationId xmlns:a16="http://schemas.microsoft.com/office/drawing/2014/main" id="{534AFACC-5B05-4544-85C9-3E7B7B9568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0771" y="3231703"/>
            <a:ext cx="3518787" cy="3518787"/>
          </a:xfrm>
          <a:prstGeom prst="rect">
            <a:avLst/>
          </a:prstGeom>
        </p:spPr>
      </p:pic>
      <p:pic>
        <p:nvPicPr>
          <p:cNvPr id="30" name="Graphic 29" descr="Grocery bag with solid fill">
            <a:extLst>
              <a:ext uri="{FF2B5EF4-FFF2-40B4-BE49-F238E27FC236}">
                <a16:creationId xmlns:a16="http://schemas.microsoft.com/office/drawing/2014/main" id="{AD6BE8CA-6609-4075-88A2-B2C2BA7B68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74194" y="697061"/>
            <a:ext cx="2731939" cy="2731939"/>
          </a:xfrm>
          <a:prstGeom prst="rect">
            <a:avLst/>
          </a:prstGeom>
        </p:spPr>
      </p:pic>
      <p:sp>
        <p:nvSpPr>
          <p:cNvPr id="10" name="Speech Bubble: Oval 9">
            <a:extLst>
              <a:ext uri="{FF2B5EF4-FFF2-40B4-BE49-F238E27FC236}">
                <a16:creationId xmlns:a16="http://schemas.microsoft.com/office/drawing/2014/main" id="{8B5144A3-EE9F-43C1-BCFF-17FCAF80FBC2}"/>
              </a:ext>
            </a:extLst>
          </p:cNvPr>
          <p:cNvSpPr/>
          <p:nvPr/>
        </p:nvSpPr>
        <p:spPr>
          <a:xfrm>
            <a:off x="235913" y="893316"/>
            <a:ext cx="7281418" cy="2947164"/>
          </a:xfrm>
          <a:prstGeom prst="wedgeEllipseCallout">
            <a:avLst>
              <a:gd name="adj1" fmla="val 62003"/>
              <a:gd name="adj2" fmla="val 18130"/>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indent="0" algn="ctr">
              <a:buNone/>
            </a:pPr>
            <a:endParaRPr lang="en-US" sz="2300" dirty="0">
              <a:solidFill>
                <a:schemeClr val="tx1"/>
              </a:solidFill>
            </a:endParaRPr>
          </a:p>
          <a:p>
            <a:pPr marL="0" indent="0" algn="ctr">
              <a:buNone/>
            </a:pPr>
            <a:endParaRPr lang="en-US" sz="2300" dirty="0">
              <a:solidFill>
                <a:schemeClr val="tx1"/>
              </a:solidFill>
            </a:endParaRPr>
          </a:p>
          <a:p>
            <a:pPr marL="0" indent="0" algn="ctr">
              <a:buNone/>
            </a:pPr>
            <a:r>
              <a:rPr lang="en-US" sz="2500" dirty="0">
                <a:solidFill>
                  <a:schemeClr val="tx1"/>
                </a:solidFill>
              </a:rPr>
              <a:t>“I’ve been using Kroger’s Instacart [app]. I have had to spend money I don’t have on delivery service. There are fees, and markups on food that I would not normally spend” </a:t>
            </a:r>
          </a:p>
          <a:p>
            <a:endParaRPr lang="en-US" sz="2600" dirty="0">
              <a:solidFill>
                <a:schemeClr val="tx1"/>
              </a:solidFill>
            </a:endParaRPr>
          </a:p>
          <a:p>
            <a:pPr algn="ctr"/>
            <a:endParaRPr lang="en-US" sz="2600" dirty="0">
              <a:solidFill>
                <a:schemeClr val="tx1"/>
              </a:solidFill>
            </a:endParaRPr>
          </a:p>
        </p:txBody>
      </p:sp>
      <p:sp>
        <p:nvSpPr>
          <p:cNvPr id="11" name="Speech Bubble: Oval 10">
            <a:extLst>
              <a:ext uri="{FF2B5EF4-FFF2-40B4-BE49-F238E27FC236}">
                <a16:creationId xmlns:a16="http://schemas.microsoft.com/office/drawing/2014/main" id="{A31805BC-455A-4B15-A949-50767A0D122A}"/>
              </a:ext>
            </a:extLst>
          </p:cNvPr>
          <p:cNvSpPr/>
          <p:nvPr/>
        </p:nvSpPr>
        <p:spPr>
          <a:xfrm>
            <a:off x="403036" y="3987225"/>
            <a:ext cx="6151767" cy="2731939"/>
          </a:xfrm>
          <a:prstGeom prst="wedgeEllipseCallout">
            <a:avLst>
              <a:gd name="adj1" fmla="val 60714"/>
              <a:gd name="adj2" fmla="val -34350"/>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600" dirty="0">
                <a:solidFill>
                  <a:schemeClr val="tx1"/>
                </a:solidFill>
              </a:rPr>
              <a:t>“[Grocery] delivery is non-contact, so I have to be able to lift, carry, and put away what the store packed” </a:t>
            </a:r>
          </a:p>
        </p:txBody>
      </p:sp>
    </p:spTree>
    <p:extLst>
      <p:ext uri="{BB962C8B-B14F-4D97-AF65-F5344CB8AC3E}">
        <p14:creationId xmlns:p14="http://schemas.microsoft.com/office/powerpoint/2010/main" val="302052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E8106A-CE35-4FDB-819E-2483421065DA}"/>
              </a:ext>
            </a:extLst>
          </p:cNvPr>
          <p:cNvSpPr>
            <a:spLocks noGrp="1"/>
          </p:cNvSpPr>
          <p:nvPr>
            <p:ph type="title"/>
          </p:nvPr>
        </p:nvSpPr>
        <p:spPr>
          <a:xfrm>
            <a:off x="267955" y="179882"/>
            <a:ext cx="10515600" cy="1325563"/>
          </a:xfrm>
        </p:spPr>
        <p:txBody>
          <a:bodyPr/>
          <a:lstStyle/>
          <a:p>
            <a:r>
              <a:rPr lang="en-US" b="1" dirty="0"/>
              <a:t>Access to Transportation</a:t>
            </a:r>
          </a:p>
        </p:txBody>
      </p:sp>
      <p:sp>
        <p:nvSpPr>
          <p:cNvPr id="2" name="Slide Number Placeholder 1">
            <a:extLst>
              <a:ext uri="{FF2B5EF4-FFF2-40B4-BE49-F238E27FC236}">
                <a16:creationId xmlns:a16="http://schemas.microsoft.com/office/drawing/2014/main" id="{BE9352DD-CDFA-4D6A-B840-B212501F57E4}"/>
              </a:ext>
            </a:extLst>
          </p:cNvPr>
          <p:cNvSpPr>
            <a:spLocks noGrp="1"/>
          </p:cNvSpPr>
          <p:nvPr>
            <p:ph type="sldNum" sz="quarter" idx="12"/>
          </p:nvPr>
        </p:nvSpPr>
        <p:spPr/>
        <p:txBody>
          <a:bodyPr/>
          <a:lstStyle/>
          <a:p>
            <a:r>
              <a:rPr lang="en-US">
                <a:solidFill>
                  <a:schemeClr val="tx1"/>
                </a:solidFill>
              </a:rPr>
              <a:t>Slide #</a:t>
            </a:r>
            <a:endParaRPr lang="en-US" dirty="0">
              <a:solidFill>
                <a:schemeClr val="tx1"/>
              </a:solidFill>
            </a:endParaRPr>
          </a:p>
        </p:txBody>
      </p:sp>
      <p:pic>
        <p:nvPicPr>
          <p:cNvPr id="8" name="Graphic 7" descr="Bus with solid fill">
            <a:extLst>
              <a:ext uri="{FF2B5EF4-FFF2-40B4-BE49-F238E27FC236}">
                <a16:creationId xmlns:a16="http://schemas.microsoft.com/office/drawing/2014/main" id="{5A285DB3-E491-4C07-92BB-2FC71823E9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4172" y="1952263"/>
            <a:ext cx="3864538" cy="3799608"/>
          </a:xfrm>
          <a:prstGeom prst="rect">
            <a:avLst/>
          </a:prstGeom>
        </p:spPr>
      </p:pic>
      <p:sp>
        <p:nvSpPr>
          <p:cNvPr id="4" name="Speech Bubble: Oval 3">
            <a:extLst>
              <a:ext uri="{FF2B5EF4-FFF2-40B4-BE49-F238E27FC236}">
                <a16:creationId xmlns:a16="http://schemas.microsoft.com/office/drawing/2014/main" id="{FAAB23C4-7F68-4695-BCEA-F642615A873B}"/>
              </a:ext>
            </a:extLst>
          </p:cNvPr>
          <p:cNvSpPr/>
          <p:nvPr/>
        </p:nvSpPr>
        <p:spPr>
          <a:xfrm>
            <a:off x="5230414" y="3852067"/>
            <a:ext cx="6348777" cy="2750864"/>
          </a:xfrm>
          <a:prstGeom prst="wedgeEllipseCallout">
            <a:avLst>
              <a:gd name="adj1" fmla="val -67773"/>
              <a:gd name="adj2" fmla="val -21019"/>
            </a:avLst>
          </a:prstGeom>
          <a:solidFill>
            <a:schemeClr val="bg1"/>
          </a:solidFill>
          <a:ln w="57150"/>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600" b="0" dirty="0">
                <a:solidFill>
                  <a:schemeClr val="tx1"/>
                </a:solidFill>
                <a:effectLst/>
              </a:rPr>
              <a:t>“Public transports go less places, and my job does not change to what is available for the bus route” </a:t>
            </a:r>
            <a:endParaRPr lang="en-US" sz="2600" dirty="0">
              <a:solidFill>
                <a:schemeClr val="tx1"/>
              </a:solidFill>
            </a:endParaRPr>
          </a:p>
        </p:txBody>
      </p:sp>
      <p:sp>
        <p:nvSpPr>
          <p:cNvPr id="5" name="Speech Bubble: Oval 4">
            <a:extLst>
              <a:ext uri="{FF2B5EF4-FFF2-40B4-BE49-F238E27FC236}">
                <a16:creationId xmlns:a16="http://schemas.microsoft.com/office/drawing/2014/main" id="{65E6CDE7-9C95-41F5-9FD4-160F5A704DB3}"/>
              </a:ext>
            </a:extLst>
          </p:cNvPr>
          <p:cNvSpPr/>
          <p:nvPr/>
        </p:nvSpPr>
        <p:spPr>
          <a:xfrm>
            <a:off x="4495084" y="524288"/>
            <a:ext cx="7280885" cy="3467609"/>
          </a:xfrm>
          <a:prstGeom prst="wedgeEllipseCallout">
            <a:avLst>
              <a:gd name="adj1" fmla="val -66264"/>
              <a:gd name="adj2" fmla="val 16458"/>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ctr"/>
            <a:r>
              <a:rPr lang="en-US" sz="2400" dirty="0">
                <a:solidFill>
                  <a:schemeClr val="tx1"/>
                </a:solidFill>
              </a:rPr>
              <a:t>“I am working on a paratransit application. However, [the] applications can take 2-3 months to get approved during non-COVID-19 times. I am hesitant to use paratransit as they have dumped me out of my wheelchair before - and with the risk of COVID-19” </a:t>
            </a:r>
          </a:p>
        </p:txBody>
      </p:sp>
    </p:spTree>
    <p:extLst>
      <p:ext uri="{BB962C8B-B14F-4D97-AF65-F5344CB8AC3E}">
        <p14:creationId xmlns:p14="http://schemas.microsoft.com/office/powerpoint/2010/main" val="412094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0F737E-64D0-44FD-92EF-0E9C1197F5E1}"/>
              </a:ext>
            </a:extLst>
          </p:cNvPr>
          <p:cNvSpPr>
            <a:spLocks noGrp="1"/>
          </p:cNvSpPr>
          <p:nvPr>
            <p:ph type="title"/>
          </p:nvPr>
        </p:nvSpPr>
        <p:spPr>
          <a:xfrm>
            <a:off x="11708" y="84914"/>
            <a:ext cx="10515600" cy="1325563"/>
          </a:xfrm>
        </p:spPr>
        <p:txBody>
          <a:bodyPr/>
          <a:lstStyle/>
          <a:p>
            <a:r>
              <a:rPr lang="en-US" b="1" dirty="0"/>
              <a:t>Employment and Education</a:t>
            </a:r>
          </a:p>
        </p:txBody>
      </p:sp>
      <p:sp>
        <p:nvSpPr>
          <p:cNvPr id="2" name="Slide Number Placeholder 1">
            <a:extLst>
              <a:ext uri="{FF2B5EF4-FFF2-40B4-BE49-F238E27FC236}">
                <a16:creationId xmlns:a16="http://schemas.microsoft.com/office/drawing/2014/main" id="{A0674B35-FA81-455A-AC98-7C87BCDAF7E7}"/>
              </a:ext>
            </a:extLst>
          </p:cNvPr>
          <p:cNvSpPr>
            <a:spLocks noGrp="1"/>
          </p:cNvSpPr>
          <p:nvPr>
            <p:ph type="sldNum" sz="quarter" idx="12"/>
          </p:nvPr>
        </p:nvSpPr>
        <p:spPr/>
        <p:txBody>
          <a:bodyPr/>
          <a:lstStyle/>
          <a:p>
            <a:r>
              <a:rPr lang="en-US">
                <a:solidFill>
                  <a:schemeClr val="tx1"/>
                </a:solidFill>
              </a:rPr>
              <a:t>Slide #</a:t>
            </a:r>
            <a:endParaRPr lang="en-US" dirty="0">
              <a:solidFill>
                <a:schemeClr val="tx1"/>
              </a:solidFill>
            </a:endParaRPr>
          </a:p>
        </p:txBody>
      </p:sp>
      <p:pic>
        <p:nvPicPr>
          <p:cNvPr id="8" name="Graphic 7" descr="Work from home desk with solid fill">
            <a:extLst>
              <a:ext uri="{FF2B5EF4-FFF2-40B4-BE49-F238E27FC236}">
                <a16:creationId xmlns:a16="http://schemas.microsoft.com/office/drawing/2014/main" id="{563C81E9-9AD0-45DA-ACC1-25BCF3E646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477" y="3956179"/>
            <a:ext cx="2457378" cy="2457378"/>
          </a:xfrm>
          <a:prstGeom prst="rect">
            <a:avLst/>
          </a:prstGeom>
        </p:spPr>
      </p:pic>
      <p:pic>
        <p:nvPicPr>
          <p:cNvPr id="10" name="Graphic 9" descr="Online meeting with solid fill">
            <a:extLst>
              <a:ext uri="{FF2B5EF4-FFF2-40B4-BE49-F238E27FC236}">
                <a16:creationId xmlns:a16="http://schemas.microsoft.com/office/drawing/2014/main" id="{34CBD677-F2AA-4078-9BF0-DE678FA59B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6674" y="1430875"/>
            <a:ext cx="2359470" cy="2359470"/>
          </a:xfrm>
          <a:prstGeom prst="rect">
            <a:avLst/>
          </a:prstGeom>
        </p:spPr>
      </p:pic>
      <p:sp>
        <p:nvSpPr>
          <p:cNvPr id="4" name="Speech Bubble: Oval 3">
            <a:extLst>
              <a:ext uri="{FF2B5EF4-FFF2-40B4-BE49-F238E27FC236}">
                <a16:creationId xmlns:a16="http://schemas.microsoft.com/office/drawing/2014/main" id="{CF6C56F4-C8F6-4CE5-BEE6-6F7E169F5FF3}"/>
              </a:ext>
            </a:extLst>
          </p:cNvPr>
          <p:cNvSpPr/>
          <p:nvPr/>
        </p:nvSpPr>
        <p:spPr>
          <a:xfrm>
            <a:off x="3853061" y="2881592"/>
            <a:ext cx="8423586" cy="3121981"/>
          </a:xfrm>
          <a:prstGeom prst="wedgeEllipseCallout">
            <a:avLst>
              <a:gd name="adj1" fmla="val -54623"/>
              <a:gd name="adj2" fmla="val -31643"/>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0" dirty="0">
                <a:solidFill>
                  <a:schemeClr val="tx1"/>
                </a:solidFill>
                <a:effectLst/>
              </a:rPr>
              <a:t>“I work for a radio station. I have not been able to do my on-air weekend shifts in a month. A lot of my day-to-day I can do from home, but I don’t have my work computer here, and I am having to use my personal computer, and it is taxing the system” </a:t>
            </a:r>
            <a:endParaRPr lang="en-US" sz="2400" dirty="0">
              <a:solidFill>
                <a:schemeClr val="tx1"/>
              </a:solidFill>
            </a:endParaRPr>
          </a:p>
        </p:txBody>
      </p:sp>
      <p:sp>
        <p:nvSpPr>
          <p:cNvPr id="5" name="Speech Bubble: Oval 4">
            <a:extLst>
              <a:ext uri="{FF2B5EF4-FFF2-40B4-BE49-F238E27FC236}">
                <a16:creationId xmlns:a16="http://schemas.microsoft.com/office/drawing/2014/main" id="{F31D3644-7765-4630-8693-FFC3A21ADD3B}"/>
              </a:ext>
            </a:extLst>
          </p:cNvPr>
          <p:cNvSpPr/>
          <p:nvPr/>
        </p:nvSpPr>
        <p:spPr>
          <a:xfrm>
            <a:off x="4795139" y="735131"/>
            <a:ext cx="7235323" cy="3568377"/>
          </a:xfrm>
          <a:prstGeom prst="wedgeEllipseCallout">
            <a:avLst>
              <a:gd name="adj1" fmla="val -68634"/>
              <a:gd name="adj2" fmla="val -4070"/>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600" b="0" i="1" dirty="0">
              <a:solidFill>
                <a:schemeClr val="tx1"/>
              </a:solidFill>
              <a:effectLst/>
            </a:endParaRPr>
          </a:p>
          <a:p>
            <a:pPr algn="ctr"/>
            <a:r>
              <a:rPr lang="en-US" sz="2400" b="0" dirty="0">
                <a:solidFill>
                  <a:schemeClr val="tx1"/>
                </a:solidFill>
                <a:effectLst/>
              </a:rPr>
              <a:t>“We got a pay increase of $2 an hour, but our hours are cut to 15 per week, I’ve been given 8-10. I have a weak immune system... I’m trying hard not to quit and be sensible. This job accommodates my disability, </a:t>
            </a:r>
            <a:br>
              <a:rPr lang="en-US" sz="2400" b="0" dirty="0">
                <a:solidFill>
                  <a:schemeClr val="tx1"/>
                </a:solidFill>
                <a:effectLst/>
              </a:rPr>
            </a:br>
            <a:r>
              <a:rPr lang="en-US" sz="2400" b="0" dirty="0">
                <a:solidFill>
                  <a:schemeClr val="tx1"/>
                </a:solidFill>
                <a:effectLst/>
              </a:rPr>
              <a:t>so I’d like to keep it” </a:t>
            </a:r>
            <a:endParaRPr lang="en-US" sz="2400" dirty="0">
              <a:solidFill>
                <a:schemeClr val="tx1"/>
              </a:solidFill>
            </a:endParaRPr>
          </a:p>
          <a:p>
            <a:pPr algn="ctr"/>
            <a:endParaRPr lang="en-US" sz="2600" dirty="0">
              <a:solidFill>
                <a:schemeClr val="tx1"/>
              </a:solidFill>
            </a:endParaRPr>
          </a:p>
        </p:txBody>
      </p:sp>
      <p:sp>
        <p:nvSpPr>
          <p:cNvPr id="6" name="Speech Bubble: Oval 5">
            <a:extLst>
              <a:ext uri="{FF2B5EF4-FFF2-40B4-BE49-F238E27FC236}">
                <a16:creationId xmlns:a16="http://schemas.microsoft.com/office/drawing/2014/main" id="{A6729797-C7CD-4C81-940B-5E1ABDD447FE}"/>
              </a:ext>
            </a:extLst>
          </p:cNvPr>
          <p:cNvSpPr/>
          <p:nvPr/>
        </p:nvSpPr>
        <p:spPr>
          <a:xfrm>
            <a:off x="4215865" y="2561401"/>
            <a:ext cx="7976135" cy="3349907"/>
          </a:xfrm>
          <a:prstGeom prst="wedgeEllipseCallout">
            <a:avLst>
              <a:gd name="adj1" fmla="val -61345"/>
              <a:gd name="adj2" fmla="val 36130"/>
            </a:avLst>
          </a:prstGeom>
          <a:solidFill>
            <a:schemeClr val="bg1"/>
          </a:solidFill>
          <a:ln w="5715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600" b="0" i="1" dirty="0">
              <a:solidFill>
                <a:schemeClr val="tx1"/>
              </a:solidFill>
              <a:effectLst/>
            </a:endParaRPr>
          </a:p>
          <a:p>
            <a:pPr algn="ctr"/>
            <a:r>
              <a:rPr lang="en-US" sz="2400" b="0" dirty="0">
                <a:solidFill>
                  <a:schemeClr val="tx1"/>
                </a:solidFill>
                <a:effectLst/>
              </a:rPr>
              <a:t>“My education status has gotten worse as there’s only so much that can be taught from home. Especially in the organic chemistry lab course. The experience is not as fulfilling, and I don’t feel as motivated to watch lectures and retain the material”</a:t>
            </a:r>
            <a:endParaRPr lang="en-US" sz="2400" dirty="0">
              <a:solidFill>
                <a:schemeClr val="tx1"/>
              </a:solidFill>
            </a:endParaRPr>
          </a:p>
          <a:p>
            <a:pPr algn="ctr"/>
            <a:endParaRPr lang="en-US" sz="2600" dirty="0">
              <a:solidFill>
                <a:schemeClr val="tx1"/>
              </a:solidFill>
            </a:endParaRPr>
          </a:p>
        </p:txBody>
      </p:sp>
    </p:spTree>
    <p:extLst>
      <p:ext uri="{BB962C8B-B14F-4D97-AF65-F5344CB8AC3E}">
        <p14:creationId xmlns:p14="http://schemas.microsoft.com/office/powerpoint/2010/main" val="156715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AEEABD-186F-4388-80F1-32A4C8813FE6}"/>
              </a:ext>
            </a:extLst>
          </p:cNvPr>
          <p:cNvSpPr>
            <a:spLocks noGrp="1"/>
          </p:cNvSpPr>
          <p:nvPr>
            <p:ph type="title"/>
          </p:nvPr>
        </p:nvSpPr>
        <p:spPr>
          <a:xfrm>
            <a:off x="838200" y="135067"/>
            <a:ext cx="10515600" cy="1325563"/>
          </a:xfrm>
        </p:spPr>
        <p:txBody>
          <a:bodyPr>
            <a:normAutofit/>
          </a:bodyPr>
          <a:lstStyle/>
          <a:p>
            <a:pPr algn="ctr"/>
            <a:r>
              <a:rPr lang="en-US" b="1" dirty="0"/>
              <a:t>Technology as a Response Strategy</a:t>
            </a:r>
          </a:p>
        </p:txBody>
      </p:sp>
      <p:sp>
        <p:nvSpPr>
          <p:cNvPr id="4" name="Content Placeholder 3" descr="Any participation with the community is limited to telephone. Even though I do keep in touch with family via phone and social media, it's not the same. My internet is not secure and it drops and videos go in and out due to poor internet service. ">
            <a:extLst>
              <a:ext uri="{FF2B5EF4-FFF2-40B4-BE49-F238E27FC236}">
                <a16:creationId xmlns:a16="http://schemas.microsoft.com/office/drawing/2014/main" id="{2EB8E64D-CBC0-42EF-BAEA-9DB82B32BD41}"/>
              </a:ext>
            </a:extLst>
          </p:cNvPr>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695B0A91-89AE-4EBC-BFCA-F6024B5B9477}"/>
              </a:ext>
            </a:extLst>
          </p:cNvPr>
          <p:cNvSpPr>
            <a:spLocks noGrp="1"/>
          </p:cNvSpPr>
          <p:nvPr>
            <p:ph type="sldNum" sz="quarter" idx="12"/>
          </p:nvPr>
        </p:nvSpPr>
        <p:spPr/>
        <p:txBody>
          <a:bodyPr/>
          <a:lstStyle/>
          <a:p>
            <a:r>
              <a:rPr lang="en-US">
                <a:solidFill>
                  <a:schemeClr val="tx1"/>
                </a:solidFill>
              </a:rPr>
              <a:t>Slide #</a:t>
            </a:r>
            <a:endParaRPr lang="en-US" dirty="0">
              <a:solidFill>
                <a:schemeClr val="tx1"/>
              </a:solidFill>
            </a:endParaRPr>
          </a:p>
        </p:txBody>
      </p:sp>
      <p:sp>
        <p:nvSpPr>
          <p:cNvPr id="5" name="Speech Bubble: Oval 4">
            <a:extLst>
              <a:ext uri="{FF2B5EF4-FFF2-40B4-BE49-F238E27FC236}">
                <a16:creationId xmlns:a16="http://schemas.microsoft.com/office/drawing/2014/main" id="{0A0E56FF-5C92-41E4-8E63-12965746AB7D}"/>
              </a:ext>
            </a:extLst>
          </p:cNvPr>
          <p:cNvSpPr/>
          <p:nvPr/>
        </p:nvSpPr>
        <p:spPr>
          <a:xfrm>
            <a:off x="4421241" y="1145416"/>
            <a:ext cx="6919143" cy="2415931"/>
          </a:xfrm>
          <a:prstGeom prst="wedgeEllipseCallout">
            <a:avLst>
              <a:gd name="adj1" fmla="val -62288"/>
              <a:gd name="adj2" fmla="val 18537"/>
            </a:avLst>
          </a:prstGeom>
          <a:solidFill>
            <a:schemeClr val="bg1"/>
          </a:solidFill>
          <a:ln w="571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tx1"/>
                </a:solidFill>
              </a:rPr>
              <a:t>“Any participation with the community is limited to telephone, texts, Zoom, and my front porch.”</a:t>
            </a:r>
          </a:p>
          <a:p>
            <a:pPr algn="ctr"/>
            <a:endParaRPr lang="en-US" sz="2600" dirty="0">
              <a:solidFill>
                <a:schemeClr val="tx1"/>
              </a:solidFill>
            </a:endParaRPr>
          </a:p>
        </p:txBody>
      </p:sp>
      <p:sp>
        <p:nvSpPr>
          <p:cNvPr id="6" name="Speech Bubble: Oval 5">
            <a:extLst>
              <a:ext uri="{FF2B5EF4-FFF2-40B4-BE49-F238E27FC236}">
                <a16:creationId xmlns:a16="http://schemas.microsoft.com/office/drawing/2014/main" id="{A19D7688-4276-4B73-81C2-E7287F02C115}"/>
              </a:ext>
            </a:extLst>
          </p:cNvPr>
          <p:cNvSpPr/>
          <p:nvPr/>
        </p:nvSpPr>
        <p:spPr>
          <a:xfrm>
            <a:off x="4407826" y="2251698"/>
            <a:ext cx="6823436" cy="1958759"/>
          </a:xfrm>
          <a:prstGeom prst="wedgeEllipseCallout">
            <a:avLst>
              <a:gd name="adj1" fmla="val -62164"/>
              <a:gd name="adj2" fmla="val 23680"/>
            </a:avLst>
          </a:prstGeom>
          <a:solidFill>
            <a:schemeClr val="bg1"/>
          </a:solidFill>
          <a:ln w="571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tx1"/>
                </a:solidFill>
              </a:rPr>
              <a:t>“Even though I do keep in touch [with family] via phone and social media, it's not the same.”</a:t>
            </a:r>
          </a:p>
        </p:txBody>
      </p:sp>
      <p:sp>
        <p:nvSpPr>
          <p:cNvPr id="7" name="Speech Bubble: Oval 6">
            <a:extLst>
              <a:ext uri="{FF2B5EF4-FFF2-40B4-BE49-F238E27FC236}">
                <a16:creationId xmlns:a16="http://schemas.microsoft.com/office/drawing/2014/main" id="{83B6D3BE-1DB7-45BD-AF25-C6265AAA6BD9}"/>
              </a:ext>
            </a:extLst>
          </p:cNvPr>
          <p:cNvSpPr/>
          <p:nvPr/>
        </p:nvSpPr>
        <p:spPr>
          <a:xfrm>
            <a:off x="5155521" y="4288964"/>
            <a:ext cx="5931243" cy="2159962"/>
          </a:xfrm>
          <a:prstGeom prst="wedgeEllipseCallout">
            <a:avLst>
              <a:gd name="adj1" fmla="val -76333"/>
              <a:gd name="adj2" fmla="val -19825"/>
            </a:avLst>
          </a:prstGeom>
          <a:solidFill>
            <a:schemeClr val="bg1"/>
          </a:solidFill>
          <a:ln w="571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tx1"/>
                </a:solidFill>
              </a:rPr>
              <a:t>“My internet is not secure and it drops” and “videos go in and out due to poor internet service.”</a:t>
            </a:r>
          </a:p>
        </p:txBody>
      </p:sp>
      <p:pic>
        <p:nvPicPr>
          <p:cNvPr id="8" name="Content Placeholder 5" descr="Wireless with solid fill">
            <a:extLst>
              <a:ext uri="{FF2B5EF4-FFF2-40B4-BE49-F238E27FC236}">
                <a16:creationId xmlns:a16="http://schemas.microsoft.com/office/drawing/2014/main" id="{03641380-7F5B-43D2-BF8E-2363EF4311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4636" y="2069432"/>
            <a:ext cx="2936289" cy="2839452"/>
          </a:xfrm>
          <a:prstGeom prst="rect">
            <a:avLst/>
          </a:prstGeom>
        </p:spPr>
      </p:pic>
    </p:spTree>
    <p:extLst>
      <p:ext uri="{BB962C8B-B14F-4D97-AF65-F5344CB8AC3E}">
        <p14:creationId xmlns:p14="http://schemas.microsoft.com/office/powerpoint/2010/main" val="199775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18030</TotalTime>
  <Words>1482</Words>
  <Application>Microsoft Office PowerPoint</Application>
  <PresentationFormat>Widescreen</PresentationFormat>
  <Paragraphs>102</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Examining the Effects of the COVID-19 Pandemic on Community Engagement for People with Mobility Disability</vt:lpstr>
      <vt:lpstr>Background Literature </vt:lpstr>
      <vt:lpstr>Goal of this Research</vt:lpstr>
      <vt:lpstr>Method: Recruitment &amp; Data Collection</vt:lpstr>
      <vt:lpstr>Findings: Access to Family/Friends, PCA</vt:lpstr>
      <vt:lpstr>Access to Food and Groceries </vt:lpstr>
      <vt:lpstr>Access to Transportation</vt:lpstr>
      <vt:lpstr>Employment and Education</vt:lpstr>
      <vt:lpstr>Technology as a Response Strategy</vt:lpstr>
      <vt:lpstr>Summary</vt:lpstr>
    </vt:vector>
  </TitlesOfParts>
  <Company>Mount Mary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Andrea J Greer</dc:creator>
  <cp:lastModifiedBy>Coulter, Seth L</cp:lastModifiedBy>
  <cp:revision>105</cp:revision>
  <dcterms:created xsi:type="dcterms:W3CDTF">2019-08-30T14:59:12Z</dcterms:created>
  <dcterms:modified xsi:type="dcterms:W3CDTF">2021-10-12T14:21:16Z</dcterms:modified>
</cp:coreProperties>
</file>