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487" r:id="rId3"/>
    <p:sldId id="455" r:id="rId4"/>
    <p:sldId id="488" r:id="rId5"/>
    <p:sldId id="489" r:id="rId6"/>
    <p:sldId id="490" r:id="rId7"/>
    <p:sldId id="491" r:id="rId8"/>
    <p:sldId id="492" r:id="rId9"/>
    <p:sldId id="273" r:id="rId10"/>
    <p:sldId id="493" r:id="rId11"/>
    <p:sldId id="494" r:id="rId12"/>
    <p:sldId id="319" r:id="rId13"/>
    <p:sldId id="495" r:id="rId14"/>
    <p:sldId id="474" r:id="rId15"/>
    <p:sldId id="496" r:id="rId16"/>
    <p:sldId id="320" r:id="rId17"/>
    <p:sldId id="459" r:id="rId18"/>
    <p:sldId id="462" r:id="rId19"/>
    <p:sldId id="265" r:id="rId20"/>
    <p:sldId id="463" r:id="rId21"/>
    <p:sldId id="465" r:id="rId22"/>
    <p:sldId id="464" r:id="rId23"/>
    <p:sldId id="486" r:id="rId24"/>
    <p:sldId id="314" r:id="rId25"/>
    <p:sldId id="341" r:id="rId26"/>
    <p:sldId id="315" r:id="rId27"/>
    <p:sldId id="342" r:id="rId28"/>
    <p:sldId id="317" r:id="rId29"/>
    <p:sldId id="343" r:id="rId30"/>
    <p:sldId id="345" r:id="rId31"/>
    <p:sldId id="346" r:id="rId32"/>
    <p:sldId id="316" r:id="rId33"/>
    <p:sldId id="485" r:id="rId34"/>
    <p:sldId id="497" r:id="rId35"/>
    <p:sldId id="498" r:id="rId36"/>
    <p:sldId id="499" r:id="rId37"/>
    <p:sldId id="500" r:id="rId38"/>
    <p:sldId id="501" r:id="rId39"/>
    <p:sldId id="502" r:id="rId40"/>
    <p:sldId id="503" r:id="rId41"/>
    <p:sldId id="504" r:id="rId42"/>
    <p:sldId id="475" r:id="rId43"/>
    <p:sldId id="476" r:id="rId44"/>
    <p:sldId id="458" r:id="rId45"/>
    <p:sldId id="460" r:id="rId46"/>
    <p:sldId id="461" r:id="rId47"/>
    <p:sldId id="477" r:id="rId48"/>
    <p:sldId id="478" r:id="rId49"/>
    <p:sldId id="479" r:id="rId50"/>
    <p:sldId id="480" r:id="rId51"/>
    <p:sldId id="481" r:id="rId52"/>
    <p:sldId id="482" r:id="rId53"/>
    <p:sldId id="483" r:id="rId54"/>
    <p:sldId id="466" r:id="rId55"/>
    <p:sldId id="48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986769-7EEC-BBC3-B1CD-03250646509B}" name="Gray, Randi Christine" initials="GC" userId="S::r170g591@home.ku.edu::8e9f0d58-ae3c-4e58-aa1f-b576d53936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1DCA89-9977-428D-BC2D-DC55954F0BD2}" v="1" dt="2022-06-21T12:32:05.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p:restoredTop sz="84255"/>
  </p:normalViewPr>
  <p:slideViewPr>
    <p:cSldViewPr snapToGrid="0" snapToObjects="1">
      <p:cViewPr varScale="1">
        <p:scale>
          <a:sx n="94" d="100"/>
          <a:sy n="94" d="100"/>
        </p:scale>
        <p:origin x="3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Jean P" userId="f4618d19-6aa0-4b63-819f-bb80a2a1146e" providerId="ADAL" clId="{E91DCA89-9977-428D-BC2D-DC55954F0BD2}"/>
    <pc:docChg chg="undo custSel addSld modSld">
      <pc:chgData name="Hall, Jean P" userId="f4618d19-6aa0-4b63-819f-bb80a2a1146e" providerId="ADAL" clId="{E91DCA89-9977-428D-BC2D-DC55954F0BD2}" dt="2022-06-21T15:27:20.838" v="1422" actId="20577"/>
      <pc:docMkLst>
        <pc:docMk/>
      </pc:docMkLst>
      <pc:sldChg chg="modSp mod">
        <pc:chgData name="Hall, Jean P" userId="f4618d19-6aa0-4b63-819f-bb80a2a1146e" providerId="ADAL" clId="{E91DCA89-9977-428D-BC2D-DC55954F0BD2}" dt="2022-06-21T15:27:20.838" v="1422" actId="20577"/>
        <pc:sldMkLst>
          <pc:docMk/>
          <pc:sldMk cId="3787124146" sldId="263"/>
        </pc:sldMkLst>
        <pc:spChg chg="mod">
          <ac:chgData name="Hall, Jean P" userId="f4618d19-6aa0-4b63-819f-bb80a2a1146e" providerId="ADAL" clId="{E91DCA89-9977-428D-BC2D-DC55954F0BD2}" dt="2022-06-21T14:20:55.460" v="1375" actId="113"/>
          <ac:spMkLst>
            <pc:docMk/>
            <pc:sldMk cId="3787124146" sldId="263"/>
            <ac:spMk id="2" creationId="{2697C64B-6180-4552-BC67-1148D3249151}"/>
          </ac:spMkLst>
        </pc:spChg>
        <pc:spChg chg="mod">
          <ac:chgData name="Hall, Jean P" userId="f4618d19-6aa0-4b63-819f-bb80a2a1146e" providerId="ADAL" clId="{E91DCA89-9977-428D-BC2D-DC55954F0BD2}" dt="2022-06-21T15:27:20.838" v="1422" actId="20577"/>
          <ac:spMkLst>
            <pc:docMk/>
            <pc:sldMk cId="3787124146" sldId="263"/>
            <ac:spMk id="3" creationId="{617466D4-4596-4F2F-83BD-7DC1337E71F8}"/>
          </ac:spMkLst>
        </pc:spChg>
      </pc:sldChg>
      <pc:sldChg chg="modSp mod">
        <pc:chgData name="Hall, Jean P" userId="f4618d19-6aa0-4b63-819f-bb80a2a1146e" providerId="ADAL" clId="{E91DCA89-9977-428D-BC2D-DC55954F0BD2}" dt="2022-06-21T14:20:42.272" v="1374" actId="20577"/>
        <pc:sldMkLst>
          <pc:docMk/>
          <pc:sldMk cId="2267790232" sldId="266"/>
        </pc:sldMkLst>
        <pc:spChg chg="mod">
          <ac:chgData name="Hall, Jean P" userId="f4618d19-6aa0-4b63-819f-bb80a2a1146e" providerId="ADAL" clId="{E91DCA89-9977-428D-BC2D-DC55954F0BD2}" dt="2022-06-21T14:20:42.272" v="1374" actId="20577"/>
          <ac:spMkLst>
            <pc:docMk/>
            <pc:sldMk cId="2267790232" sldId="266"/>
            <ac:spMk id="2" creationId="{44AE91BF-4B6B-5C77-2623-B5F59F03690E}"/>
          </ac:spMkLst>
        </pc:spChg>
        <pc:spChg chg="mod">
          <ac:chgData name="Hall, Jean P" userId="f4618d19-6aa0-4b63-819f-bb80a2a1146e" providerId="ADAL" clId="{E91DCA89-9977-428D-BC2D-DC55954F0BD2}" dt="2022-06-21T14:20:04.834" v="1371" actId="20577"/>
          <ac:spMkLst>
            <pc:docMk/>
            <pc:sldMk cId="2267790232" sldId="266"/>
            <ac:spMk id="3" creationId="{BEA3E941-37E1-A59A-ECEF-0845FF142ACE}"/>
          </ac:spMkLst>
        </pc:spChg>
      </pc:sldChg>
      <pc:sldChg chg="modSp new mod">
        <pc:chgData name="Hall, Jean P" userId="f4618d19-6aa0-4b63-819f-bb80a2a1146e" providerId="ADAL" clId="{E91DCA89-9977-428D-BC2D-DC55954F0BD2}" dt="2022-06-21T14:18:32.205" v="1329" actId="113"/>
        <pc:sldMkLst>
          <pc:docMk/>
          <pc:sldMk cId="3162073437" sldId="267"/>
        </pc:sldMkLst>
        <pc:spChg chg="mod">
          <ac:chgData name="Hall, Jean P" userId="f4618d19-6aa0-4b63-819f-bb80a2a1146e" providerId="ADAL" clId="{E91DCA89-9977-428D-BC2D-DC55954F0BD2}" dt="2022-06-21T14:18:32.205" v="1329" actId="113"/>
          <ac:spMkLst>
            <pc:docMk/>
            <pc:sldMk cId="3162073437" sldId="267"/>
            <ac:spMk id="2" creationId="{749F6EB9-36C3-52C6-6DF4-80A87698BFEA}"/>
          </ac:spMkLst>
        </pc:spChg>
        <pc:spChg chg="mod">
          <ac:chgData name="Hall, Jean P" userId="f4618d19-6aa0-4b63-819f-bb80a2a1146e" providerId="ADAL" clId="{E91DCA89-9977-428D-BC2D-DC55954F0BD2}" dt="2022-06-21T14:18:24.728" v="1328" actId="20577"/>
          <ac:spMkLst>
            <pc:docMk/>
            <pc:sldMk cId="3162073437" sldId="267"/>
            <ac:spMk id="3" creationId="{7047556B-79B1-3472-15F1-796152FB7C0D}"/>
          </ac:spMkLst>
        </pc:spChg>
      </pc:sldChg>
    </pc:docChg>
  </pc:docChgLst>
  <pc:docChgLst>
    <pc:chgData name="Hall, Jean P" userId="f4618d19-6aa0-4b63-819f-bb80a2a1146e" providerId="ADAL" clId="{A7062B21-5033-40CB-884E-55B382E08FEF}"/>
    <pc:docChg chg="undo custSel addSld delSld modSld sldOrd">
      <pc:chgData name="Hall, Jean P" userId="f4618d19-6aa0-4b63-819f-bb80a2a1146e" providerId="ADAL" clId="{A7062B21-5033-40CB-884E-55B382E08FEF}" dt="2022-06-06T13:18:54.550" v="258" actId="47"/>
      <pc:docMkLst>
        <pc:docMk/>
      </pc:docMkLst>
      <pc:sldChg chg="modSp mod">
        <pc:chgData name="Hall, Jean P" userId="f4618d19-6aa0-4b63-819f-bb80a2a1146e" providerId="ADAL" clId="{A7062B21-5033-40CB-884E-55B382E08FEF}" dt="2022-06-03T19:24:27.413" v="213" actId="20577"/>
        <pc:sldMkLst>
          <pc:docMk/>
          <pc:sldMk cId="1067723163" sldId="256"/>
        </pc:sldMkLst>
        <pc:spChg chg="mod">
          <ac:chgData name="Hall, Jean P" userId="f4618d19-6aa0-4b63-819f-bb80a2a1146e" providerId="ADAL" clId="{A7062B21-5033-40CB-884E-55B382E08FEF}" dt="2022-06-03T13:15:48.964" v="162" actId="1076"/>
          <ac:spMkLst>
            <pc:docMk/>
            <pc:sldMk cId="1067723163" sldId="256"/>
            <ac:spMk id="2" creationId="{4D7800AB-E500-F54E-A689-129C421033B1}"/>
          </ac:spMkLst>
        </pc:spChg>
        <pc:spChg chg="mod">
          <ac:chgData name="Hall, Jean P" userId="f4618d19-6aa0-4b63-819f-bb80a2a1146e" providerId="ADAL" clId="{A7062B21-5033-40CB-884E-55B382E08FEF}" dt="2022-06-03T19:24:27.413" v="213" actId="20577"/>
          <ac:spMkLst>
            <pc:docMk/>
            <pc:sldMk cId="1067723163" sldId="256"/>
            <ac:spMk id="3" creationId="{6AD7C867-ECFE-B446-A059-09FD045BC37F}"/>
          </ac:spMkLst>
        </pc:spChg>
        <pc:picChg chg="mod">
          <ac:chgData name="Hall, Jean P" userId="f4618d19-6aa0-4b63-819f-bb80a2a1146e" providerId="ADAL" clId="{A7062B21-5033-40CB-884E-55B382E08FEF}" dt="2022-06-03T13:15:52.560" v="163" actId="1076"/>
          <ac:picMkLst>
            <pc:docMk/>
            <pc:sldMk cId="1067723163" sldId="256"/>
            <ac:picMk id="4" creationId="{9E1AF47F-B77A-EE43-BF32-F1D4390D0CD6}"/>
          </ac:picMkLst>
        </pc:picChg>
      </pc:sldChg>
      <pc:sldChg chg="del">
        <pc:chgData name="Hall, Jean P" userId="f4618d19-6aa0-4b63-819f-bb80a2a1146e" providerId="ADAL" clId="{A7062B21-5033-40CB-884E-55B382E08FEF}" dt="2022-06-03T13:16:38.363" v="193" actId="47"/>
        <pc:sldMkLst>
          <pc:docMk/>
          <pc:sldMk cId="924261276" sldId="257"/>
        </pc:sldMkLst>
      </pc:sldChg>
      <pc:sldChg chg="del">
        <pc:chgData name="Hall, Jean P" userId="f4618d19-6aa0-4b63-819f-bb80a2a1146e" providerId="ADAL" clId="{A7062B21-5033-40CB-884E-55B382E08FEF}" dt="2022-06-03T13:16:41.305" v="194" actId="47"/>
        <pc:sldMkLst>
          <pc:docMk/>
          <pc:sldMk cId="3378188681" sldId="258"/>
        </pc:sldMkLst>
      </pc:sldChg>
      <pc:sldChg chg="del">
        <pc:chgData name="Hall, Jean P" userId="f4618d19-6aa0-4b63-819f-bb80a2a1146e" providerId="ADAL" clId="{A7062B21-5033-40CB-884E-55B382E08FEF}" dt="2022-06-03T13:17:13.591" v="196" actId="47"/>
        <pc:sldMkLst>
          <pc:docMk/>
          <pc:sldMk cId="1544620480" sldId="259"/>
        </pc:sldMkLst>
      </pc:sldChg>
      <pc:sldChg chg="del">
        <pc:chgData name="Hall, Jean P" userId="f4618d19-6aa0-4b63-819f-bb80a2a1146e" providerId="ADAL" clId="{A7062B21-5033-40CB-884E-55B382E08FEF}" dt="2022-06-03T13:17:14.103" v="197" actId="47"/>
        <pc:sldMkLst>
          <pc:docMk/>
          <pc:sldMk cId="2784914158" sldId="260"/>
        </pc:sldMkLst>
      </pc:sldChg>
      <pc:sldChg chg="del">
        <pc:chgData name="Hall, Jean P" userId="f4618d19-6aa0-4b63-819f-bb80a2a1146e" providerId="ADAL" clId="{A7062B21-5033-40CB-884E-55B382E08FEF}" dt="2022-06-03T13:17:14.664" v="198" actId="47"/>
        <pc:sldMkLst>
          <pc:docMk/>
          <pc:sldMk cId="4063333911" sldId="261"/>
        </pc:sldMkLst>
      </pc:sldChg>
      <pc:sldChg chg="del">
        <pc:chgData name="Hall, Jean P" userId="f4618d19-6aa0-4b63-819f-bb80a2a1146e" providerId="ADAL" clId="{A7062B21-5033-40CB-884E-55B382E08FEF}" dt="2022-06-03T13:17:15.323" v="199" actId="47"/>
        <pc:sldMkLst>
          <pc:docMk/>
          <pc:sldMk cId="1077407318" sldId="262"/>
        </pc:sldMkLst>
      </pc:sldChg>
      <pc:sldChg chg="modSp mod ord">
        <pc:chgData name="Hall, Jean P" userId="f4618d19-6aa0-4b63-819f-bb80a2a1146e" providerId="ADAL" clId="{A7062B21-5033-40CB-884E-55B382E08FEF}" dt="2022-06-06T13:18:44.544" v="256"/>
        <pc:sldMkLst>
          <pc:docMk/>
          <pc:sldMk cId="3787124146" sldId="263"/>
        </pc:sldMkLst>
        <pc:spChg chg="mod">
          <ac:chgData name="Hall, Jean P" userId="f4618d19-6aa0-4b63-819f-bb80a2a1146e" providerId="ADAL" clId="{A7062B21-5033-40CB-884E-55B382E08FEF}" dt="2022-06-03T13:26:07.306" v="210" actId="20577"/>
          <ac:spMkLst>
            <pc:docMk/>
            <pc:sldMk cId="3787124146" sldId="263"/>
            <ac:spMk id="2" creationId="{2697C64B-6180-4552-BC67-1148D3249151}"/>
          </ac:spMkLst>
        </pc:spChg>
        <pc:spChg chg="mod">
          <ac:chgData name="Hall, Jean P" userId="f4618d19-6aa0-4b63-819f-bb80a2a1146e" providerId="ADAL" clId="{A7062B21-5033-40CB-884E-55B382E08FEF}" dt="2022-06-03T13:26:34.906" v="212" actId="20577"/>
          <ac:spMkLst>
            <pc:docMk/>
            <pc:sldMk cId="3787124146" sldId="263"/>
            <ac:spMk id="3" creationId="{617466D4-4596-4F2F-83BD-7DC1337E71F8}"/>
          </ac:spMkLst>
        </pc:spChg>
      </pc:sldChg>
      <pc:sldChg chg="del">
        <pc:chgData name="Hall, Jean P" userId="f4618d19-6aa0-4b63-819f-bb80a2a1146e" providerId="ADAL" clId="{A7062B21-5033-40CB-884E-55B382E08FEF}" dt="2022-06-06T13:18:50.410" v="257" actId="47"/>
        <pc:sldMkLst>
          <pc:docMk/>
          <pc:sldMk cId="487824975" sldId="264"/>
        </pc:sldMkLst>
      </pc:sldChg>
      <pc:sldChg chg="del">
        <pc:chgData name="Hall, Jean P" userId="f4618d19-6aa0-4b63-819f-bb80a2a1146e" providerId="ADAL" clId="{A7062B21-5033-40CB-884E-55B382E08FEF}" dt="2022-06-06T13:18:54.550" v="258" actId="47"/>
        <pc:sldMkLst>
          <pc:docMk/>
          <pc:sldMk cId="1307427439" sldId="265"/>
        </pc:sldMkLst>
      </pc:sldChg>
      <pc:sldChg chg="del">
        <pc:chgData name="Hall, Jean P" userId="f4618d19-6aa0-4b63-819f-bb80a2a1146e" providerId="ADAL" clId="{A7062B21-5033-40CB-884E-55B382E08FEF}" dt="2022-06-03T13:16:48.885" v="195" actId="47"/>
        <pc:sldMkLst>
          <pc:docMk/>
          <pc:sldMk cId="2009477413" sldId="266"/>
        </pc:sldMkLst>
      </pc:sldChg>
      <pc:sldChg chg="modSp new mod">
        <pc:chgData name="Hall, Jean P" userId="f4618d19-6aa0-4b63-819f-bb80a2a1146e" providerId="ADAL" clId="{A7062B21-5033-40CB-884E-55B382E08FEF}" dt="2022-06-06T13:18:29.933" v="254" actId="20577"/>
        <pc:sldMkLst>
          <pc:docMk/>
          <pc:sldMk cId="2267790232" sldId="266"/>
        </pc:sldMkLst>
        <pc:spChg chg="mod">
          <ac:chgData name="Hall, Jean P" userId="f4618d19-6aa0-4b63-819f-bb80a2a1146e" providerId="ADAL" clId="{A7062B21-5033-40CB-884E-55B382E08FEF}" dt="2022-06-06T13:18:29.933" v="254" actId="20577"/>
          <ac:spMkLst>
            <pc:docMk/>
            <pc:sldMk cId="2267790232" sldId="266"/>
            <ac:spMk id="2" creationId="{44AE91BF-4B6B-5C77-2623-B5F59F03690E}"/>
          </ac:spMkLst>
        </pc:spChg>
        <pc:spChg chg="mod">
          <ac:chgData name="Hall, Jean P" userId="f4618d19-6aa0-4b63-819f-bb80a2a1146e" providerId="ADAL" clId="{A7062B21-5033-40CB-884E-55B382E08FEF}" dt="2022-06-06T12:09:46.079" v="251" actId="255"/>
          <ac:spMkLst>
            <pc:docMk/>
            <pc:sldMk cId="2267790232" sldId="266"/>
            <ac:spMk id="3" creationId="{BEA3E941-37E1-A59A-ECEF-0845FF142A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A9D03-8304-F74A-B209-72757FE27FDC}" type="datetimeFigureOut">
              <a:rPr lang="en-US" smtClean="0"/>
              <a:t>7/14/22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C59CF-D270-BF49-845B-B156B358AC4F}" type="slidenum">
              <a:rPr lang="en-US" smtClean="0"/>
              <a:t>‹#›</a:t>
            </a:fld>
            <a:endParaRPr lang="en-US"/>
          </a:p>
        </p:txBody>
      </p:sp>
    </p:spTree>
    <p:extLst>
      <p:ext uri="{BB962C8B-B14F-4D97-AF65-F5344CB8AC3E}">
        <p14:creationId xmlns:p14="http://schemas.microsoft.com/office/powerpoint/2010/main" val="2701531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5B9B37C-9596-40B4-82C3-DD0C7A92A479}" type="slidenum">
              <a:rPr lang="en-US" smtClean="0"/>
              <a:t>6</a:t>
            </a:fld>
            <a:endParaRPr lang="en-US"/>
          </a:p>
        </p:txBody>
      </p:sp>
    </p:spTree>
    <p:extLst>
      <p:ext uri="{BB962C8B-B14F-4D97-AF65-F5344CB8AC3E}">
        <p14:creationId xmlns:p14="http://schemas.microsoft.com/office/powerpoint/2010/main" val="2380342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45B9B37C-9596-40B4-82C3-DD0C7A92A479}" type="slidenum">
              <a:rPr lang="en-US" smtClean="0"/>
              <a:t>22</a:t>
            </a:fld>
            <a:endParaRPr lang="en-US"/>
          </a:p>
        </p:txBody>
      </p:sp>
    </p:spTree>
    <p:extLst>
      <p:ext uri="{BB962C8B-B14F-4D97-AF65-F5344CB8AC3E}">
        <p14:creationId xmlns:p14="http://schemas.microsoft.com/office/powerpoint/2010/main" val="2925188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Hi everyone! Welcome to the presentation on the National Community Living Resource Center (NCLRC)! We are excited to have you join us for this presentation! My name is Ryan Henley, and I will be walking you all through how our center works and what it looks like via our website. When we get to the end of this presentation, we will hope to use that time to answer any questions you all may have for us that we shall answer for you.</a:t>
            </a:r>
          </a:p>
        </p:txBody>
      </p:sp>
      <p:sp>
        <p:nvSpPr>
          <p:cNvPr id="4" name="Slide Number Placeholder 3"/>
          <p:cNvSpPr>
            <a:spLocks noGrp="1"/>
          </p:cNvSpPr>
          <p:nvPr>
            <p:ph type="sldNum" sz="quarter" idx="5"/>
          </p:nvPr>
        </p:nvSpPr>
        <p:spPr/>
        <p:txBody>
          <a:bodyPr/>
          <a:lstStyle/>
          <a:p>
            <a:fld id="{45B9B37C-9596-40B4-82C3-DD0C7A92A479}" type="slidenum">
              <a:rPr lang="en-US" smtClean="0"/>
              <a:t>24</a:t>
            </a:fld>
            <a:endParaRPr lang="en-US"/>
          </a:p>
        </p:txBody>
      </p:sp>
    </p:spTree>
    <p:extLst>
      <p:ext uri="{BB962C8B-B14F-4D97-AF65-F5344CB8AC3E}">
        <p14:creationId xmlns:p14="http://schemas.microsoft.com/office/powerpoint/2010/main" val="1310091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So, what is the NCLRC?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It is a database of interventions of proven value to researchers, consumers, CILs, and others who promote community living for people with disabilities. A link is provided on this slide to the website which I can also provide here in the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NOTE: This website was developed under the RTC/PICL; This website continues to be updated and augmented </a:t>
            </a:r>
          </a:p>
          <a:p>
            <a:endParaRPr lang="en-US" dirty="0"/>
          </a:p>
        </p:txBody>
      </p:sp>
      <p:sp>
        <p:nvSpPr>
          <p:cNvPr id="4" name="Slide Number Placeholder 3"/>
          <p:cNvSpPr>
            <a:spLocks noGrp="1"/>
          </p:cNvSpPr>
          <p:nvPr>
            <p:ph type="sldNum" sz="quarter" idx="5"/>
          </p:nvPr>
        </p:nvSpPr>
        <p:spPr/>
        <p:txBody>
          <a:bodyPr/>
          <a:lstStyle/>
          <a:p>
            <a:fld id="{45B9B37C-9596-40B4-82C3-DD0C7A92A479}" type="slidenum">
              <a:rPr lang="en-US" smtClean="0"/>
              <a:t>25</a:t>
            </a:fld>
            <a:endParaRPr lang="en-US"/>
          </a:p>
        </p:txBody>
      </p:sp>
    </p:spTree>
    <p:extLst>
      <p:ext uri="{BB962C8B-B14F-4D97-AF65-F5344CB8AC3E}">
        <p14:creationId xmlns:p14="http://schemas.microsoft.com/office/powerpoint/2010/main" val="153900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terms of curated resources, we have selected some of the best available resources that align with our review of the research on improving community living for people with disabilities.</a:t>
            </a:r>
          </a:p>
          <a:p>
            <a:endParaRPr lang="en-US" sz="1600" dirty="0"/>
          </a:p>
          <a:p>
            <a:r>
              <a:rPr lang="en-US" sz="1600" dirty="0"/>
              <a:t>For each resource we tell you:</a:t>
            </a:r>
          </a:p>
          <a:p>
            <a:pPr lvl="1"/>
            <a:r>
              <a:rPr lang="en-US" sz="1600" dirty="0"/>
              <a:t>What the resource is</a:t>
            </a:r>
          </a:p>
          <a:p>
            <a:pPr lvl="1"/>
            <a:r>
              <a:rPr lang="en-US" sz="1600" dirty="0"/>
              <a:t>Why we chose to include it</a:t>
            </a:r>
          </a:p>
          <a:p>
            <a:pPr lvl="1"/>
            <a:r>
              <a:rPr lang="en-US" sz="1600" dirty="0"/>
              <a:t>Who benefits from it</a:t>
            </a:r>
          </a:p>
          <a:p>
            <a:pPr lvl="1"/>
            <a:r>
              <a:rPr lang="en-US" sz="1600" dirty="0"/>
              <a:t>How it can be used</a:t>
            </a:r>
          </a:p>
          <a:p>
            <a:pPr lvl="0"/>
            <a:endParaRPr lang="en-US" sz="1600" dirty="0"/>
          </a:p>
          <a:p>
            <a:pPr lvl="0"/>
            <a:r>
              <a:rPr lang="en-US" sz="1600" dirty="0"/>
              <a:t>We also provide a link to the resource or a site where you can access the resource in full. Once again, we will provide those resources in the chat for you all.</a:t>
            </a:r>
          </a:p>
        </p:txBody>
      </p:sp>
      <p:sp>
        <p:nvSpPr>
          <p:cNvPr id="4" name="Slide Number Placeholder 3"/>
          <p:cNvSpPr>
            <a:spLocks noGrp="1"/>
          </p:cNvSpPr>
          <p:nvPr>
            <p:ph type="sldNum" sz="quarter" idx="5"/>
          </p:nvPr>
        </p:nvSpPr>
        <p:spPr/>
        <p:txBody>
          <a:bodyPr/>
          <a:lstStyle/>
          <a:p>
            <a:fld id="{45B9B37C-9596-40B4-82C3-DD0C7A92A479}" type="slidenum">
              <a:rPr lang="en-US" smtClean="0"/>
              <a:t>26</a:t>
            </a:fld>
            <a:endParaRPr lang="en-US"/>
          </a:p>
        </p:txBody>
      </p:sp>
    </p:spTree>
    <p:extLst>
      <p:ext uri="{BB962C8B-B14F-4D97-AF65-F5344CB8AC3E}">
        <p14:creationId xmlns:p14="http://schemas.microsoft.com/office/powerpoint/2010/main" val="2111277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On this slide, we list several resources and list them into these following items. While these lists contain many useful resources, we wanted to focus on these three topics underlined: advocacy, community living skills, and health. We believe these topics are the main aspects of community living.</a:t>
            </a:r>
          </a:p>
        </p:txBody>
      </p:sp>
      <p:sp>
        <p:nvSpPr>
          <p:cNvPr id="4" name="Slide Number Placeholder 3"/>
          <p:cNvSpPr>
            <a:spLocks noGrp="1"/>
          </p:cNvSpPr>
          <p:nvPr>
            <p:ph type="sldNum" sz="quarter" idx="5"/>
          </p:nvPr>
        </p:nvSpPr>
        <p:spPr/>
        <p:txBody>
          <a:bodyPr/>
          <a:lstStyle/>
          <a:p>
            <a:fld id="{45B9B37C-9596-40B4-82C3-DD0C7A92A479}" type="slidenum">
              <a:rPr lang="en-US" smtClean="0"/>
              <a:t>27</a:t>
            </a:fld>
            <a:endParaRPr lang="en-US"/>
          </a:p>
        </p:txBody>
      </p:sp>
    </p:spTree>
    <p:extLst>
      <p:ext uri="{BB962C8B-B14F-4D97-AF65-F5344CB8AC3E}">
        <p14:creationId xmlns:p14="http://schemas.microsoft.com/office/powerpoint/2010/main" val="731442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State Protection and Advocacy Systems created by the Administration for Community Living (ACL)</a:t>
            </a:r>
          </a:p>
          <a:p>
            <a:pPr lvl="1"/>
            <a:r>
              <a:rPr lang="en-US" sz="1600" dirty="0"/>
              <a:t>Resource that provides information about the four ACL protection and advocacy programs </a:t>
            </a:r>
          </a:p>
          <a:p>
            <a:r>
              <a:rPr lang="en-US" sz="1600" dirty="0"/>
              <a:t>Self Advocacy Guides created by Disability Rights of Pennsylvania </a:t>
            </a:r>
          </a:p>
          <a:p>
            <a:pPr lvl="1"/>
            <a:r>
              <a:rPr lang="en-US" sz="1600" dirty="0"/>
              <a:t>Offers guides on abuse, neglect, and exploitation; the ADA; assistive technology; education; employment; housing; and incarceration</a:t>
            </a:r>
          </a:p>
          <a:p>
            <a:r>
              <a:rPr lang="en-US" sz="1600" dirty="0"/>
              <a:t>Advocacy Skill Building Toolkit created by the University of Montana</a:t>
            </a:r>
          </a:p>
          <a:p>
            <a:pPr lvl="1"/>
            <a:r>
              <a:rPr lang="en-US" sz="1600" dirty="0"/>
              <a:t>Provides materials for CIL staff to lead interactive workshops that introduce and teach advocacy skills</a:t>
            </a:r>
          </a:p>
          <a:p>
            <a:r>
              <a:rPr lang="en-US" sz="1600" dirty="0"/>
              <a:t>For more advocacy resources, visit our website!</a:t>
            </a:r>
          </a:p>
        </p:txBody>
      </p:sp>
      <p:sp>
        <p:nvSpPr>
          <p:cNvPr id="4" name="Slide Number Placeholder 3"/>
          <p:cNvSpPr>
            <a:spLocks noGrp="1"/>
          </p:cNvSpPr>
          <p:nvPr>
            <p:ph type="sldNum" sz="quarter" idx="5"/>
          </p:nvPr>
        </p:nvSpPr>
        <p:spPr/>
        <p:txBody>
          <a:bodyPr/>
          <a:lstStyle/>
          <a:p>
            <a:fld id="{45B9B37C-9596-40B4-82C3-DD0C7A92A479}" type="slidenum">
              <a:rPr lang="en-US" smtClean="0"/>
              <a:t>28</a:t>
            </a:fld>
            <a:endParaRPr lang="en-US"/>
          </a:p>
        </p:txBody>
      </p:sp>
    </p:spTree>
    <p:extLst>
      <p:ext uri="{BB962C8B-B14F-4D97-AF65-F5344CB8AC3E}">
        <p14:creationId xmlns:p14="http://schemas.microsoft.com/office/powerpoint/2010/main" val="2102920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Planning for Community Living created by the National Parent Center on Transition and Employment</a:t>
            </a:r>
          </a:p>
          <a:p>
            <a:pPr lvl="1"/>
            <a:r>
              <a:rPr lang="en-US" sz="1600" dirty="0"/>
              <a:t>Tools for youth-to-adulthood transition planning and developing self-determination</a:t>
            </a:r>
          </a:p>
          <a:p>
            <a:r>
              <a:rPr lang="en-US" sz="1600" dirty="0"/>
              <a:t>Administration for Community Living Program Areas created by the Administration for Community Living (ACL)</a:t>
            </a:r>
          </a:p>
          <a:p>
            <a:pPr lvl="1"/>
            <a:r>
              <a:rPr lang="en-US" sz="1600" dirty="0"/>
              <a:t>Manages a variety of programs supporting community living options for older adults and people with disabilities</a:t>
            </a:r>
          </a:p>
          <a:p>
            <a:r>
              <a:rPr lang="en-US" sz="1600" dirty="0"/>
              <a:t>Healthy Community Living site created by the Healthy Community Living (HCL) program</a:t>
            </a:r>
          </a:p>
          <a:p>
            <a:pPr lvl="1"/>
            <a:r>
              <a:rPr lang="en-US" sz="1600" dirty="0"/>
              <a:t>Program about all people having opportunities to live well and participate fully in their communities and was created to be delivered by CILs</a:t>
            </a:r>
          </a:p>
          <a:p>
            <a:r>
              <a:rPr lang="en-US" sz="1600" dirty="0"/>
              <a:t>For more community living skills resources, visit our website!</a:t>
            </a:r>
          </a:p>
        </p:txBody>
      </p:sp>
      <p:sp>
        <p:nvSpPr>
          <p:cNvPr id="4" name="Slide Number Placeholder 3"/>
          <p:cNvSpPr>
            <a:spLocks noGrp="1"/>
          </p:cNvSpPr>
          <p:nvPr>
            <p:ph type="sldNum" sz="quarter" idx="5"/>
          </p:nvPr>
        </p:nvSpPr>
        <p:spPr/>
        <p:txBody>
          <a:bodyPr/>
          <a:lstStyle/>
          <a:p>
            <a:fld id="{45B9B37C-9596-40B4-82C3-DD0C7A92A479}" type="slidenum">
              <a:rPr lang="en-US" smtClean="0"/>
              <a:t>29</a:t>
            </a:fld>
            <a:endParaRPr lang="en-US"/>
          </a:p>
        </p:txBody>
      </p:sp>
    </p:spTree>
    <p:extLst>
      <p:ext uri="{BB962C8B-B14F-4D97-AF65-F5344CB8AC3E}">
        <p14:creationId xmlns:p14="http://schemas.microsoft.com/office/powerpoint/2010/main" val="68908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National Disability and Public Health Resource Center for People with Disabilities (NDPHRCPD) created by the American Association on Health and Disability</a:t>
            </a:r>
          </a:p>
          <a:p>
            <a:pPr lvl="1"/>
            <a:r>
              <a:rPr lang="en-US" sz="1600" dirty="0"/>
              <a:t>Includes research abstracts, health disparity data, and links to information of interest to people with disabilities and the people who serve them</a:t>
            </a:r>
          </a:p>
          <a:p>
            <a:r>
              <a:rPr lang="en-US" sz="1600" dirty="0"/>
              <a:t>Rehabilitation and Choosing a Facility created by the Christopher Reeve Foundation</a:t>
            </a:r>
          </a:p>
          <a:p>
            <a:pPr lvl="1"/>
            <a:r>
              <a:rPr lang="en-US" sz="1600" dirty="0"/>
              <a:t>Addresses frequently asked questions about choosing a rehab center and understanding the services that can be provided</a:t>
            </a:r>
          </a:p>
          <a:p>
            <a:r>
              <a:rPr lang="en-US" sz="1600" dirty="0"/>
              <a:t>Improving Access to Health Care for People with Disabilities created by the Disability Rights and Educational Defense Fund</a:t>
            </a:r>
          </a:p>
          <a:p>
            <a:pPr lvl="1"/>
            <a:r>
              <a:rPr lang="en-US" sz="1600" dirty="0"/>
              <a:t>Helps CIL staff to develop capacity to help people with disabilities access health care and long-term services and supports (LTSS)</a:t>
            </a:r>
          </a:p>
          <a:p>
            <a:r>
              <a:rPr lang="en-US" sz="1600" dirty="0"/>
              <a:t>For more health resources, visit our website!</a:t>
            </a:r>
          </a:p>
        </p:txBody>
      </p:sp>
      <p:sp>
        <p:nvSpPr>
          <p:cNvPr id="4" name="Slide Number Placeholder 3"/>
          <p:cNvSpPr>
            <a:spLocks noGrp="1"/>
          </p:cNvSpPr>
          <p:nvPr>
            <p:ph type="sldNum" sz="quarter" idx="5"/>
          </p:nvPr>
        </p:nvSpPr>
        <p:spPr/>
        <p:txBody>
          <a:bodyPr/>
          <a:lstStyle/>
          <a:p>
            <a:fld id="{45B9B37C-9596-40B4-82C3-DD0C7A92A479}" type="slidenum">
              <a:rPr lang="en-US" smtClean="0"/>
              <a:t>30</a:t>
            </a:fld>
            <a:endParaRPr lang="en-US"/>
          </a:p>
        </p:txBody>
      </p:sp>
    </p:spTree>
    <p:extLst>
      <p:ext uri="{BB962C8B-B14F-4D97-AF65-F5344CB8AC3E}">
        <p14:creationId xmlns:p14="http://schemas.microsoft.com/office/powerpoint/2010/main" val="3448410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Like we said earlier, even though every one of these topics are important for listing resources, we believe that advocacy, community living skills, and health are the three important aspects when it comes to the resource lists and community living.</a:t>
            </a:r>
          </a:p>
        </p:txBody>
      </p:sp>
      <p:sp>
        <p:nvSpPr>
          <p:cNvPr id="4" name="Slide Number Placeholder 3"/>
          <p:cNvSpPr>
            <a:spLocks noGrp="1"/>
          </p:cNvSpPr>
          <p:nvPr>
            <p:ph type="sldNum" sz="quarter" idx="5"/>
          </p:nvPr>
        </p:nvSpPr>
        <p:spPr/>
        <p:txBody>
          <a:bodyPr/>
          <a:lstStyle/>
          <a:p>
            <a:fld id="{45B9B37C-9596-40B4-82C3-DD0C7A92A479}" type="slidenum">
              <a:rPr lang="en-US" smtClean="0"/>
              <a:t>31</a:t>
            </a:fld>
            <a:endParaRPr lang="en-US"/>
          </a:p>
        </p:txBody>
      </p:sp>
    </p:spTree>
    <p:extLst>
      <p:ext uri="{BB962C8B-B14F-4D97-AF65-F5344CB8AC3E}">
        <p14:creationId xmlns:p14="http://schemas.microsoft.com/office/powerpoint/2010/main" val="299547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Another way of finding resources is using a search tool that is available on our website under the “Find Resources” section. With this tool, you can filter by specific keywords and resource type to find what you need that is available.</a:t>
            </a:r>
          </a:p>
        </p:txBody>
      </p:sp>
      <p:sp>
        <p:nvSpPr>
          <p:cNvPr id="4" name="Slide Number Placeholder 3"/>
          <p:cNvSpPr>
            <a:spLocks noGrp="1"/>
          </p:cNvSpPr>
          <p:nvPr>
            <p:ph type="sldNum" sz="quarter" idx="5"/>
          </p:nvPr>
        </p:nvSpPr>
        <p:spPr/>
        <p:txBody>
          <a:bodyPr/>
          <a:lstStyle/>
          <a:p>
            <a:fld id="{45B9B37C-9596-40B4-82C3-DD0C7A92A479}" type="slidenum">
              <a:rPr lang="en-US" smtClean="0"/>
              <a:t>32</a:t>
            </a:fld>
            <a:endParaRPr lang="en-US"/>
          </a:p>
        </p:txBody>
      </p:sp>
    </p:spTree>
    <p:extLst>
      <p:ext uri="{BB962C8B-B14F-4D97-AF65-F5344CB8AC3E}">
        <p14:creationId xmlns:p14="http://schemas.microsoft.com/office/powerpoint/2010/main" val="385305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4A62D-BEFA-40AE-ACBD-39FBEB6E41F6}" type="slidenum">
              <a:rPr lang="en-US" smtClean="0"/>
              <a:t>9</a:t>
            </a:fld>
            <a:endParaRPr lang="en-US"/>
          </a:p>
        </p:txBody>
      </p:sp>
    </p:spTree>
    <p:extLst>
      <p:ext uri="{BB962C8B-B14F-4D97-AF65-F5344CB8AC3E}">
        <p14:creationId xmlns:p14="http://schemas.microsoft.com/office/powerpoint/2010/main" val="2732772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5B9B37C-9596-40B4-82C3-DD0C7A92A479}" type="slidenum">
              <a:rPr lang="en-US" smtClean="0"/>
              <a:t>34</a:t>
            </a:fld>
            <a:endParaRPr lang="en-US"/>
          </a:p>
        </p:txBody>
      </p:sp>
    </p:spTree>
    <p:extLst>
      <p:ext uri="{BB962C8B-B14F-4D97-AF65-F5344CB8AC3E}">
        <p14:creationId xmlns:p14="http://schemas.microsoft.com/office/powerpoint/2010/main" val="3269082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KW – PICL got me my job </a:t>
            </a:r>
          </a:p>
          <a:p>
            <a:r>
              <a:rPr lang="en-US" dirty="0"/>
              <a:t>Incorporating PICL into the </a:t>
            </a:r>
            <a:r>
              <a:rPr lang="en-US" dirty="0" err="1"/>
              <a:t>accessABILITY</a:t>
            </a:r>
            <a:r>
              <a:rPr lang="en-US" dirty="0"/>
              <a:t> culture was seamless.  Having the opportunity to fund the unique needs of our consumers was such a great privilege and allowed us to look beyond keeping our consumers independent, but opened the perspective of the different ways we could consider their safety, pain and fatigue while empowering them to lead independent lives. </a:t>
            </a:r>
          </a:p>
          <a:p>
            <a:endParaRPr lang="en-US" dirty="0">
              <a:ea typeface="Calibri"/>
              <a:cs typeface="Calibri"/>
            </a:endParaRPr>
          </a:p>
          <a:p>
            <a:r>
              <a:rPr lang="en-US" dirty="0"/>
              <a:t>The PICL Program also allowed us to look at our consumer care in a different light. Instead of frequent check in's from an advocate, we empowered our consumers to log their progress that they made towards their goals. While this collected the research, we became aware of how inspired and motivated they were while taking charge of documenting their developments. </a:t>
            </a:r>
          </a:p>
          <a:p>
            <a:endParaRPr lang="en-US" dirty="0">
              <a:ea typeface="Calibri"/>
              <a:cs typeface="Calibri"/>
            </a:endParaRPr>
          </a:p>
          <a:p>
            <a:r>
              <a:rPr lang="en-US" dirty="0"/>
              <a:t>The consumers actively talked with their advocate about the hard work they were putting towards their goals, brainstormed together how they could overcome obstacles and barriers they faced along the way, and celebrated all their success and achievements as they met their milestones. </a:t>
            </a:r>
          </a:p>
        </p:txBody>
      </p:sp>
      <p:sp>
        <p:nvSpPr>
          <p:cNvPr id="4" name="Slide Number Placeholder 3"/>
          <p:cNvSpPr>
            <a:spLocks noGrp="1"/>
          </p:cNvSpPr>
          <p:nvPr>
            <p:ph type="sldNum" sz="quarter" idx="5"/>
          </p:nvPr>
        </p:nvSpPr>
        <p:spPr/>
        <p:txBody>
          <a:bodyPr/>
          <a:lstStyle/>
          <a:p>
            <a:fld id="{977C59CF-D270-BF49-845B-B156B358AC4F}" type="slidenum">
              <a:rPr lang="en-US" smtClean="0"/>
              <a:t>35</a:t>
            </a:fld>
            <a:endParaRPr lang="en-US"/>
          </a:p>
        </p:txBody>
      </p:sp>
    </p:spTree>
    <p:extLst>
      <p:ext uri="{BB962C8B-B14F-4D97-AF65-F5344CB8AC3E}">
        <p14:creationId xmlns:p14="http://schemas.microsoft.com/office/powerpoint/2010/main" val="2738918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KW – PICL got me my job </a:t>
            </a:r>
          </a:p>
          <a:p>
            <a:r>
              <a:rPr lang="en-US" dirty="0"/>
              <a:t>Incorporating PICL into the </a:t>
            </a:r>
            <a:r>
              <a:rPr lang="en-US" dirty="0" err="1"/>
              <a:t>accessABILITY</a:t>
            </a:r>
            <a:r>
              <a:rPr lang="en-US" dirty="0"/>
              <a:t> culture was seamless.  Having the opportunity to fund the unique needs of our consumers was such a great privilege and allowed us to look beyond keeping our consumers independent, but opened the perspective of the different ways we could consider their safety, pain and fatigue while empowering them to lead independent lives. </a:t>
            </a:r>
          </a:p>
          <a:p>
            <a:endParaRPr lang="en-US" dirty="0">
              <a:ea typeface="Calibri"/>
              <a:cs typeface="Calibri"/>
            </a:endParaRPr>
          </a:p>
          <a:p>
            <a:r>
              <a:rPr lang="en-US" dirty="0"/>
              <a:t>The PICL Program also allowed us to look at our consumer care in a different light. Instead of frequent check in's from an advocate, we empowered our consumers to log their progress that they made towards their goals. While this collected the research, we became aware of how inspired and motivated they were while taking charge of documenting their developments. </a:t>
            </a:r>
          </a:p>
          <a:p>
            <a:endParaRPr lang="en-US" dirty="0">
              <a:ea typeface="Calibri"/>
              <a:cs typeface="Calibri"/>
            </a:endParaRPr>
          </a:p>
          <a:p>
            <a:r>
              <a:rPr lang="en-US" dirty="0"/>
              <a:t>The consumers actively talked with their advocate about the hard work they were putting towards their goals, brainstormed together how they could overcome obstacles and barriers they faced along the way, and celebrated all their success and achievements as they met their milestones. </a:t>
            </a:r>
          </a:p>
        </p:txBody>
      </p:sp>
      <p:sp>
        <p:nvSpPr>
          <p:cNvPr id="4" name="Slide Number Placeholder 3"/>
          <p:cNvSpPr>
            <a:spLocks noGrp="1"/>
          </p:cNvSpPr>
          <p:nvPr>
            <p:ph type="sldNum" sz="quarter" idx="5"/>
          </p:nvPr>
        </p:nvSpPr>
        <p:spPr/>
        <p:txBody>
          <a:bodyPr/>
          <a:lstStyle/>
          <a:p>
            <a:fld id="{977C59CF-D270-BF49-845B-B156B358AC4F}" type="slidenum">
              <a:rPr lang="en-US" smtClean="0"/>
              <a:t>36</a:t>
            </a:fld>
            <a:endParaRPr lang="en-US"/>
          </a:p>
        </p:txBody>
      </p:sp>
    </p:spTree>
    <p:extLst>
      <p:ext uri="{BB962C8B-B14F-4D97-AF65-F5344CB8AC3E}">
        <p14:creationId xmlns:p14="http://schemas.microsoft.com/office/powerpoint/2010/main" val="1160095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Identifying funding – CARES Act </a:t>
            </a:r>
          </a:p>
          <a:p>
            <a:endParaRPr lang="en-US" dirty="0"/>
          </a:p>
        </p:txBody>
      </p:sp>
      <p:sp>
        <p:nvSpPr>
          <p:cNvPr id="4" name="Slide Number Placeholder 3"/>
          <p:cNvSpPr>
            <a:spLocks noGrp="1"/>
          </p:cNvSpPr>
          <p:nvPr>
            <p:ph type="sldNum" sz="quarter" idx="5"/>
          </p:nvPr>
        </p:nvSpPr>
        <p:spPr/>
        <p:txBody>
          <a:bodyPr/>
          <a:lstStyle/>
          <a:p>
            <a:fld id="{977C59CF-D270-BF49-845B-B156B358AC4F}" type="slidenum">
              <a:rPr lang="en-US" smtClean="0"/>
              <a:t>37</a:t>
            </a:fld>
            <a:endParaRPr lang="en-US"/>
          </a:p>
        </p:txBody>
      </p:sp>
    </p:spTree>
    <p:extLst>
      <p:ext uri="{BB962C8B-B14F-4D97-AF65-F5344CB8AC3E}">
        <p14:creationId xmlns:p14="http://schemas.microsoft.com/office/powerpoint/2010/main" val="1796638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 - We scrambled to accommodate and innovate ways in which we could stay connected to our community and remain safe. Many of the consumers were discouraged and struggled with their mental health during these challenging times. We quickly started changing the check in phone calls to zoom calls (often times this was the only socialization the consumers would have for the day.) When the project resumed the goals shifted from engaging in their community, to attending virtual gatherings (</a:t>
            </a:r>
            <a:r>
              <a:rPr lang="en-US" dirty="0" err="1"/>
              <a:t>ie</a:t>
            </a:r>
            <a:r>
              <a:rPr lang="en-US" dirty="0"/>
              <a:t>. Church, support groups) and bettering their physical health. Many of our consumers asked to put their stipend towards gym equipment and technology.</a:t>
            </a:r>
          </a:p>
          <a:p>
            <a:endParaRPr lang="en-US" dirty="0"/>
          </a:p>
          <a:p>
            <a:r>
              <a:rPr lang="en-US" dirty="0"/>
              <a:t>Barriers- not being able to visit consumers, research pause after the pandemic </a:t>
            </a:r>
          </a:p>
          <a:p>
            <a:endParaRPr lang="en-US" dirty="0">
              <a:ea typeface="Calibri"/>
              <a:cs typeface="Calibri"/>
            </a:endParaRPr>
          </a:p>
          <a:p>
            <a:r>
              <a:rPr lang="en-US" dirty="0">
                <a:ea typeface="Calibri"/>
                <a:cs typeface="Calibri"/>
              </a:rPr>
              <a:t>COVID:  Isolation, basic needs, increase in virtual peer support </a:t>
            </a:r>
            <a:endParaRPr lang="en-US" dirty="0"/>
          </a:p>
        </p:txBody>
      </p:sp>
      <p:sp>
        <p:nvSpPr>
          <p:cNvPr id="4" name="Slide Number Placeholder 3"/>
          <p:cNvSpPr>
            <a:spLocks noGrp="1"/>
          </p:cNvSpPr>
          <p:nvPr>
            <p:ph type="sldNum" sz="quarter" idx="5"/>
          </p:nvPr>
        </p:nvSpPr>
        <p:spPr/>
        <p:txBody>
          <a:bodyPr/>
          <a:lstStyle/>
          <a:p>
            <a:fld id="{977C59CF-D270-BF49-845B-B156B358AC4F}" type="slidenum">
              <a:rPr lang="en-US" smtClean="0"/>
              <a:t>38</a:t>
            </a:fld>
            <a:endParaRPr lang="en-US"/>
          </a:p>
        </p:txBody>
      </p:sp>
    </p:spTree>
    <p:extLst>
      <p:ext uri="{BB962C8B-B14F-4D97-AF65-F5344CB8AC3E}">
        <p14:creationId xmlns:p14="http://schemas.microsoft.com/office/powerpoint/2010/main" val="2983617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C59CF-D270-BF49-845B-B156B358AC4F}" type="slidenum">
              <a:rPr lang="en-US" smtClean="0"/>
              <a:t>39</a:t>
            </a:fld>
            <a:endParaRPr lang="en-US"/>
          </a:p>
        </p:txBody>
      </p:sp>
    </p:spTree>
    <p:extLst>
      <p:ext uri="{BB962C8B-B14F-4D97-AF65-F5344CB8AC3E}">
        <p14:creationId xmlns:p14="http://schemas.microsoft.com/office/powerpoint/2010/main" val="2566971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KW - The ‘Home Usability Program’ and ‘Out And About’ concepts are the backbone of Centers for Independent Living mission. Our consumers work with their advocates on identifying their personal goals and are exclusively in control of the outcomes. The model for independent living is to ensure that our consumers are able to maintain control of their independent lives, which aligns with the PICL goal of reducing fatigue, increasing/conserving energy, improving safety and sleep quality, alleviating pain, increasing independence, and improving access in their homes as well as in their communities.</a:t>
            </a:r>
          </a:p>
          <a:p>
            <a:endParaRPr lang="en-US" dirty="0">
              <a:ea typeface="Calibri"/>
              <a:cs typeface="Calibri"/>
            </a:endParaRPr>
          </a:p>
          <a:p>
            <a:r>
              <a:rPr lang="en-US" dirty="0"/>
              <a:t>Lessons Learned – viewing our empowerment model through another lens and considering the physical and mental health and safety concerns that may be present within their own home, encouraging consumers to have a more active role in documenting success and barriers</a:t>
            </a:r>
          </a:p>
        </p:txBody>
      </p:sp>
      <p:sp>
        <p:nvSpPr>
          <p:cNvPr id="4" name="Slide Number Placeholder 3"/>
          <p:cNvSpPr>
            <a:spLocks noGrp="1"/>
          </p:cNvSpPr>
          <p:nvPr>
            <p:ph type="sldNum" sz="quarter" idx="5"/>
          </p:nvPr>
        </p:nvSpPr>
        <p:spPr/>
        <p:txBody>
          <a:bodyPr/>
          <a:lstStyle/>
          <a:p>
            <a:fld id="{977C59CF-D270-BF49-845B-B156B358AC4F}" type="slidenum">
              <a:rPr lang="en-US" smtClean="0"/>
              <a:t>40</a:t>
            </a:fld>
            <a:endParaRPr lang="en-US"/>
          </a:p>
        </p:txBody>
      </p:sp>
    </p:spTree>
    <p:extLst>
      <p:ext uri="{BB962C8B-B14F-4D97-AF65-F5344CB8AC3E}">
        <p14:creationId xmlns:p14="http://schemas.microsoft.com/office/powerpoint/2010/main" val="3109809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7C59CF-D270-BF49-845B-B156B358AC4F}" type="slidenum">
              <a:rPr lang="en-US" smtClean="0"/>
              <a:t>41</a:t>
            </a:fld>
            <a:endParaRPr lang="en-US"/>
          </a:p>
        </p:txBody>
      </p:sp>
    </p:spTree>
    <p:extLst>
      <p:ext uri="{BB962C8B-B14F-4D97-AF65-F5344CB8AC3E}">
        <p14:creationId xmlns:p14="http://schemas.microsoft.com/office/powerpoint/2010/main" val="3488422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5B9B37C-9596-40B4-82C3-DD0C7A92A479}" type="slidenum">
              <a:rPr lang="en-US" smtClean="0"/>
              <a:t>42</a:t>
            </a:fld>
            <a:endParaRPr lang="en-US"/>
          </a:p>
        </p:txBody>
      </p:sp>
    </p:spTree>
    <p:extLst>
      <p:ext uri="{BB962C8B-B14F-4D97-AF65-F5344CB8AC3E}">
        <p14:creationId xmlns:p14="http://schemas.microsoft.com/office/powerpoint/2010/main" val="1310091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FE518-2F75-4082-B7A0-2BBC84FD516D}" type="slidenum">
              <a:rPr lang="en-US" smtClean="0"/>
              <a:t>48</a:t>
            </a:fld>
            <a:endParaRPr lang="en-US"/>
          </a:p>
        </p:txBody>
      </p:sp>
    </p:spTree>
    <p:extLst>
      <p:ext uri="{BB962C8B-B14F-4D97-AF65-F5344CB8AC3E}">
        <p14:creationId xmlns:p14="http://schemas.microsoft.com/office/powerpoint/2010/main" val="286071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45B9B37C-9596-40B4-82C3-DD0C7A92A479}" type="slidenum">
              <a:rPr lang="en-US" smtClean="0"/>
              <a:t>15</a:t>
            </a:fld>
            <a:endParaRPr lang="en-US"/>
          </a:p>
        </p:txBody>
      </p:sp>
    </p:spTree>
    <p:extLst>
      <p:ext uri="{BB962C8B-B14F-4D97-AF65-F5344CB8AC3E}">
        <p14:creationId xmlns:p14="http://schemas.microsoft.com/office/powerpoint/2010/main" val="895051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EFE518-2F75-4082-B7A0-2BBC84FD516D}" type="slidenum">
              <a:rPr lang="en-US" smtClean="0"/>
              <a:t>54</a:t>
            </a:fld>
            <a:endParaRPr lang="en-US"/>
          </a:p>
        </p:txBody>
      </p:sp>
    </p:spTree>
    <p:extLst>
      <p:ext uri="{BB962C8B-B14F-4D97-AF65-F5344CB8AC3E}">
        <p14:creationId xmlns:p14="http://schemas.microsoft.com/office/powerpoint/2010/main" val="989761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45B9B37C-9596-40B4-82C3-DD0C7A92A479}" type="slidenum">
              <a:rPr lang="en-US" smtClean="0"/>
              <a:t>16</a:t>
            </a:fld>
            <a:endParaRPr lang="en-US"/>
          </a:p>
        </p:txBody>
      </p:sp>
    </p:spTree>
    <p:extLst>
      <p:ext uri="{BB962C8B-B14F-4D97-AF65-F5344CB8AC3E}">
        <p14:creationId xmlns:p14="http://schemas.microsoft.com/office/powerpoint/2010/main" val="311372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out to website to highlight resources</a:t>
            </a:r>
          </a:p>
        </p:txBody>
      </p:sp>
      <p:sp>
        <p:nvSpPr>
          <p:cNvPr id="4" name="Slide Number Placeholder 3"/>
          <p:cNvSpPr>
            <a:spLocks noGrp="1"/>
          </p:cNvSpPr>
          <p:nvPr>
            <p:ph type="sldNum" sz="quarter" idx="5"/>
          </p:nvPr>
        </p:nvSpPr>
        <p:spPr/>
        <p:txBody>
          <a:bodyPr/>
          <a:lstStyle/>
          <a:p>
            <a:fld id="{2894A62D-BEFA-40AE-ACBD-39FBEB6E41F6}" type="slidenum">
              <a:rPr lang="en-US" smtClean="0"/>
              <a:t>17</a:t>
            </a:fld>
            <a:endParaRPr lang="en-US"/>
          </a:p>
        </p:txBody>
      </p:sp>
    </p:spTree>
    <p:extLst>
      <p:ext uri="{BB962C8B-B14F-4D97-AF65-F5344CB8AC3E}">
        <p14:creationId xmlns:p14="http://schemas.microsoft.com/office/powerpoint/2010/main" val="229525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B37C-9596-40B4-82C3-DD0C7A92A479}" type="slidenum">
              <a:rPr lang="en-US" smtClean="0"/>
              <a:t>18</a:t>
            </a:fld>
            <a:endParaRPr lang="en-US"/>
          </a:p>
        </p:txBody>
      </p:sp>
    </p:spTree>
    <p:extLst>
      <p:ext uri="{BB962C8B-B14F-4D97-AF65-F5344CB8AC3E}">
        <p14:creationId xmlns:p14="http://schemas.microsoft.com/office/powerpoint/2010/main" val="429076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a:p>
            <a:r>
              <a:rPr lang="en-US" dirty="0" err="1">
                <a:cs typeface="Calibri"/>
              </a:rPr>
              <a:t>Resouces</a:t>
            </a:r>
            <a:r>
              <a:rPr lang="en-US" dirty="0">
                <a:cs typeface="Calibri"/>
              </a:rPr>
              <a:t> per goal setting category </a:t>
            </a:r>
          </a:p>
          <a:p>
            <a:endParaRPr lang="en-US" dirty="0">
              <a:cs typeface="Calibri"/>
            </a:endParaRPr>
          </a:p>
          <a:p>
            <a:r>
              <a:rPr lang="en-US" dirty="0">
                <a:cs typeface="Calibri"/>
              </a:rPr>
              <a:t>To help ppl to select diff goals, we provided a </a:t>
            </a:r>
            <a:r>
              <a:rPr lang="en-US" dirty="0" err="1">
                <a:cs typeface="Calibri"/>
              </a:rPr>
              <a:t>varity</a:t>
            </a:r>
            <a:r>
              <a:rPr lang="en-US" dirty="0">
                <a:cs typeface="Calibri"/>
              </a:rPr>
              <a:t> of resources for the following categories to help them set and work towards their goals.</a:t>
            </a:r>
          </a:p>
        </p:txBody>
      </p:sp>
      <p:sp>
        <p:nvSpPr>
          <p:cNvPr id="4" name="Slide Number Placeholder 3"/>
          <p:cNvSpPr>
            <a:spLocks noGrp="1"/>
          </p:cNvSpPr>
          <p:nvPr>
            <p:ph type="sldNum" sz="quarter" idx="5"/>
          </p:nvPr>
        </p:nvSpPr>
        <p:spPr/>
        <p:txBody>
          <a:bodyPr/>
          <a:lstStyle/>
          <a:p>
            <a:fld id="{45B9B37C-9596-40B4-82C3-DD0C7A92A479}" type="slidenum">
              <a:rPr lang="en-US" smtClean="0"/>
              <a:t>19</a:t>
            </a:fld>
            <a:endParaRPr lang="en-US"/>
          </a:p>
        </p:txBody>
      </p:sp>
    </p:spTree>
    <p:extLst>
      <p:ext uri="{BB962C8B-B14F-4D97-AF65-F5344CB8AC3E}">
        <p14:creationId xmlns:p14="http://schemas.microsoft.com/office/powerpoint/2010/main" val="3319604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B37C-9596-40B4-82C3-DD0C7A92A479}" type="slidenum">
              <a:rPr lang="en-US" smtClean="0"/>
              <a:t>20</a:t>
            </a:fld>
            <a:endParaRPr lang="en-US"/>
          </a:p>
        </p:txBody>
      </p:sp>
    </p:spTree>
    <p:extLst>
      <p:ext uri="{BB962C8B-B14F-4D97-AF65-F5344CB8AC3E}">
        <p14:creationId xmlns:p14="http://schemas.microsoft.com/office/powerpoint/2010/main" val="50717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B37C-9596-40B4-82C3-DD0C7A92A479}" type="slidenum">
              <a:rPr lang="en-US" smtClean="0"/>
              <a:t>21</a:t>
            </a:fld>
            <a:endParaRPr lang="en-US"/>
          </a:p>
        </p:txBody>
      </p:sp>
    </p:spTree>
    <p:extLst>
      <p:ext uri="{BB962C8B-B14F-4D97-AF65-F5344CB8AC3E}">
        <p14:creationId xmlns:p14="http://schemas.microsoft.com/office/powerpoint/2010/main" val="3095667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9BA5B-D9AF-B74E-8FA4-3E4CAB87B3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583CB-EEE1-C546-B1F8-C842BDD0A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7F038E-1A4F-F34D-A9D9-C57C6E028F11}"/>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5" name="Footer Placeholder 4">
            <a:extLst>
              <a:ext uri="{FF2B5EF4-FFF2-40B4-BE49-F238E27FC236}">
                <a16:creationId xmlns:a16="http://schemas.microsoft.com/office/drawing/2014/main" id="{65A04AA2-3E42-C44F-90ED-11CD26330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FE0EB-4EE1-864E-ABB6-BDBB0CDBF83B}"/>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79343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B1FC-46A6-6344-83C1-945A0D8523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007A0C-5CEF-F64A-9042-B9903C264E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FB8A23-191F-FB4F-A1EE-F8410E70DFB8}"/>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5" name="Footer Placeholder 4">
            <a:extLst>
              <a:ext uri="{FF2B5EF4-FFF2-40B4-BE49-F238E27FC236}">
                <a16:creationId xmlns:a16="http://schemas.microsoft.com/office/drawing/2014/main" id="{D802F055-4828-8841-9480-9AAC45086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E1B1C-63C7-CD44-9DBE-0777EB5FD06F}"/>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363265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13804A-F418-FE4B-830E-9510C75105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8EBF80-7614-C947-86B9-7A5EDFDEEF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BBF2-8A44-3B4A-AA9F-66DDD65DD7D4}"/>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5" name="Footer Placeholder 4">
            <a:extLst>
              <a:ext uri="{FF2B5EF4-FFF2-40B4-BE49-F238E27FC236}">
                <a16:creationId xmlns:a16="http://schemas.microsoft.com/office/drawing/2014/main" id="{F114752C-E830-4D46-9C73-8F49C1C4A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D5F6C-0091-9647-86E1-AC0B4FC0A6CA}"/>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2051729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E7EB-3D36-1344-994C-428CE02609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57BC0-97DA-D241-8A62-D1323DFAAF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FF4E6-A77C-3847-B5CA-572B1C6231A5}"/>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5" name="Footer Placeholder 4">
            <a:extLst>
              <a:ext uri="{FF2B5EF4-FFF2-40B4-BE49-F238E27FC236}">
                <a16:creationId xmlns:a16="http://schemas.microsoft.com/office/drawing/2014/main" id="{0CD0AA0D-6AAB-974B-B3E2-4210681EF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C850A-3C92-434A-BBC7-84F869F5576B}"/>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3843468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177B9-12F1-1B4C-BC0B-2CC4B0B6F0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B4EAAE-DDD0-3D4E-B2E7-11D386814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FA3932-42E2-EB42-88EC-79EBACD05C85}"/>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5" name="Footer Placeholder 4">
            <a:extLst>
              <a:ext uri="{FF2B5EF4-FFF2-40B4-BE49-F238E27FC236}">
                <a16:creationId xmlns:a16="http://schemas.microsoft.com/office/drawing/2014/main" id="{6372A7D0-839B-0A4D-B6ED-CD76DC62E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AAF80-2313-0F4D-8D7E-7DDC968479CA}"/>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32037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63907-6DC9-3F4D-8A78-1699F7E63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C93BC-645F-3940-88C1-84DD0EE17D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1D736-E800-E243-9D8B-A364A3041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A08A90-A71C-8745-A032-26B5BA88D582}"/>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6" name="Footer Placeholder 5">
            <a:extLst>
              <a:ext uri="{FF2B5EF4-FFF2-40B4-BE49-F238E27FC236}">
                <a16:creationId xmlns:a16="http://schemas.microsoft.com/office/drawing/2014/main" id="{4DBFB926-767D-8D4E-AD69-28101EA87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433AA-1970-B445-AC09-1231D29AC5B4}"/>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3393245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FBD37-FD07-794C-A93A-E0B250D41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2CDDCC-5EC7-A948-BC68-56DA2F6518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06E22C-B585-0A44-AA18-0C1715AD72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15F390-E576-4C42-8638-029CC7E05B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6E5DB-FD98-C543-AC8E-2524977DF3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54B668-2CF5-904B-8F58-9356B532D8E2}"/>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8" name="Footer Placeholder 7">
            <a:extLst>
              <a:ext uri="{FF2B5EF4-FFF2-40B4-BE49-F238E27FC236}">
                <a16:creationId xmlns:a16="http://schemas.microsoft.com/office/drawing/2014/main" id="{8889D8A5-07E5-C14E-BED8-F670501209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920164-0BB5-A14C-872C-7274EF7D2E58}"/>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497560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C7F7-48F1-CC4B-A218-F6423189DE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A71212-FF5F-A24B-9A09-D85283133BE3}"/>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4" name="Footer Placeholder 3">
            <a:extLst>
              <a:ext uri="{FF2B5EF4-FFF2-40B4-BE49-F238E27FC236}">
                <a16:creationId xmlns:a16="http://schemas.microsoft.com/office/drawing/2014/main" id="{DAFAE5AD-300F-414F-AF98-FD4255260E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3D498-E1BF-2D42-ABBB-26BDA7B9FF65}"/>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3307788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D0244-0775-8F46-97DB-D5B9A6DA4419}"/>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3" name="Footer Placeholder 2">
            <a:extLst>
              <a:ext uri="{FF2B5EF4-FFF2-40B4-BE49-F238E27FC236}">
                <a16:creationId xmlns:a16="http://schemas.microsoft.com/office/drawing/2014/main" id="{6E3C636D-1ABE-3840-BB35-9284F3BAB3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BDECB6-0BC7-3E46-A171-F6F6750AB43A}"/>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174535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87919-2227-1D4E-B391-527A64379F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7945E3-5E45-F745-A4B9-A0A3921F7A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DD43BF-2D08-774E-924E-69C4BF3EE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F6D4-4FE1-5A47-9B50-3CD0993723F3}"/>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6" name="Footer Placeholder 5">
            <a:extLst>
              <a:ext uri="{FF2B5EF4-FFF2-40B4-BE49-F238E27FC236}">
                <a16:creationId xmlns:a16="http://schemas.microsoft.com/office/drawing/2014/main" id="{E05E175C-D960-8A41-A1E1-AF80271E3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7442C4-A397-5740-9571-AF6EA29170F8}"/>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3438441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B1805-51DA-614A-B717-6762B7C0F3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0B380C-E364-3B4D-A0C0-DB29254150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FD4E63-6703-8D48-AAAC-7CAA7DE952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C1564-E80B-7B4B-BD19-7E2EF95B6DAF}"/>
              </a:ext>
            </a:extLst>
          </p:cNvPr>
          <p:cNvSpPr>
            <a:spLocks noGrp="1"/>
          </p:cNvSpPr>
          <p:nvPr>
            <p:ph type="dt" sz="half" idx="10"/>
          </p:nvPr>
        </p:nvSpPr>
        <p:spPr/>
        <p:txBody>
          <a:bodyPr/>
          <a:lstStyle/>
          <a:p>
            <a:fld id="{1DD88837-C75E-9E45-8F9D-92084899FD01}" type="datetimeFigureOut">
              <a:rPr lang="en-US" smtClean="0"/>
              <a:t>7/14/22</a:t>
            </a:fld>
            <a:endParaRPr lang="en-US"/>
          </a:p>
        </p:txBody>
      </p:sp>
      <p:sp>
        <p:nvSpPr>
          <p:cNvPr id="6" name="Footer Placeholder 5">
            <a:extLst>
              <a:ext uri="{FF2B5EF4-FFF2-40B4-BE49-F238E27FC236}">
                <a16:creationId xmlns:a16="http://schemas.microsoft.com/office/drawing/2014/main" id="{D2729D57-907C-5943-9B42-89689D2E7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20AD4-E99A-5E46-AB0F-75DA7596BE12}"/>
              </a:ext>
            </a:extLst>
          </p:cNvPr>
          <p:cNvSpPr>
            <a:spLocks noGrp="1"/>
          </p:cNvSpPr>
          <p:nvPr>
            <p:ph type="sldNum" sz="quarter" idx="12"/>
          </p:nvPr>
        </p:nvSpPr>
        <p:spPr/>
        <p:txBody>
          <a:bodyPr/>
          <a:lstStyle/>
          <a:p>
            <a:fld id="{496E8DE7-45F7-6644-87B0-8F2F16516674}" type="slidenum">
              <a:rPr lang="en-US" smtClean="0"/>
              <a:t>‹#›</a:t>
            </a:fld>
            <a:endParaRPr lang="en-US"/>
          </a:p>
        </p:txBody>
      </p:sp>
    </p:spTree>
    <p:extLst>
      <p:ext uri="{BB962C8B-B14F-4D97-AF65-F5344CB8AC3E}">
        <p14:creationId xmlns:p14="http://schemas.microsoft.com/office/powerpoint/2010/main" val="142546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52401F-316B-7941-870E-1429D43EE4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631361-C3CE-5544-ABC4-43F8291499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BD8BA-1143-E34D-A804-64B6C9D01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88837-C75E-9E45-8F9D-92084899FD01}" type="datetimeFigureOut">
              <a:rPr lang="en-US" smtClean="0"/>
              <a:t>7/14/22</a:t>
            </a:fld>
            <a:endParaRPr lang="en-US"/>
          </a:p>
        </p:txBody>
      </p:sp>
      <p:sp>
        <p:nvSpPr>
          <p:cNvPr id="5" name="Footer Placeholder 4">
            <a:extLst>
              <a:ext uri="{FF2B5EF4-FFF2-40B4-BE49-F238E27FC236}">
                <a16:creationId xmlns:a16="http://schemas.microsoft.com/office/drawing/2014/main" id="{819A7D3E-4D54-594B-94BA-BABB8E8A2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CB4E14-715A-C049-8242-D7CEC42999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E8DE7-45F7-6644-87B0-8F2F16516674}" type="slidenum">
              <a:rPr lang="en-US" smtClean="0"/>
              <a:t>‹#›</a:t>
            </a:fld>
            <a:endParaRPr lang="en-US"/>
          </a:p>
        </p:txBody>
      </p:sp>
    </p:spTree>
    <p:extLst>
      <p:ext uri="{BB962C8B-B14F-4D97-AF65-F5344CB8AC3E}">
        <p14:creationId xmlns:p14="http://schemas.microsoft.com/office/powerpoint/2010/main" val="1851363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outandabout.ku.edu/"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lresources.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lresources.org/advocacy-tool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hyperlink" Target="https://clresources.org/community-living-skills-tool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lresources.org/health-tool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useablehome.ri.umt.edu/"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00AB-E500-F54E-A689-129C421033B1}"/>
              </a:ext>
            </a:extLst>
          </p:cNvPr>
          <p:cNvSpPr>
            <a:spLocks noGrp="1"/>
          </p:cNvSpPr>
          <p:nvPr>
            <p:ph type="ctrTitle"/>
          </p:nvPr>
        </p:nvSpPr>
        <p:spPr>
          <a:xfrm>
            <a:off x="1113294" y="1041400"/>
            <a:ext cx="9965411" cy="2387600"/>
          </a:xfrm>
        </p:spPr>
        <p:txBody>
          <a:bodyPr>
            <a:normAutofit fontScale="90000"/>
          </a:bodyPr>
          <a:lstStyle/>
          <a:p>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The                        Presents:</a:t>
            </a:r>
            <a:br>
              <a:rPr lang="en-US" b="1" dirty="0">
                <a:latin typeface="Times New Roman" panose="02020603050405020304" pitchFamily="18" charset="0"/>
                <a:cs typeface="Times New Roman" panose="02020603050405020304" pitchFamily="18" charset="0"/>
              </a:rPr>
            </a:b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 Community Living Summit</a:t>
            </a:r>
          </a:p>
        </p:txBody>
      </p:sp>
      <p:sp>
        <p:nvSpPr>
          <p:cNvPr id="3" name="Subtitle 2">
            <a:extLst>
              <a:ext uri="{FF2B5EF4-FFF2-40B4-BE49-F238E27FC236}">
                <a16:creationId xmlns:a16="http://schemas.microsoft.com/office/drawing/2014/main" id="{6AD7C867-ECFE-B446-A059-09FD045BC37F}"/>
              </a:ext>
            </a:extLst>
          </p:cNvPr>
          <p:cNvSpPr>
            <a:spLocks noGrp="1"/>
          </p:cNvSpPr>
          <p:nvPr>
            <p:ph type="subTitle" idx="1"/>
          </p:nvPr>
        </p:nvSpPr>
        <p:spPr>
          <a:xfrm>
            <a:off x="1524000" y="3987800"/>
            <a:ext cx="9144000" cy="1655762"/>
          </a:xfrm>
        </p:spPr>
        <p:txBody>
          <a:bodyPr>
            <a:normAutofit fontScale="70000" lnSpcReduction="20000"/>
          </a:bodyPr>
          <a:lstStyle/>
          <a:p>
            <a:br>
              <a:rPr lang="en-US" dirty="0"/>
            </a:br>
            <a:endParaRPr lang="en-US" dirty="0"/>
          </a:p>
          <a:p>
            <a:r>
              <a:rPr lang="en-US" dirty="0"/>
              <a:t> This virtual presentation is funded through a grant from the National Institute on Disability, Independent Living, and Rehabilitation Research (NIDILRR grant number 90RT5043). NIDILRR is a Center within the Administration for Community Living (ACL), Department of Health and Human Services (HHS). The content of the presentation does not necessarily represent the policy of NIDILRR, ACL, or HHS, and you should not assume endorsement by the Federal Government. </a:t>
            </a:r>
          </a:p>
          <a:p>
            <a:endParaRPr lang="en-US" dirty="0"/>
          </a:p>
        </p:txBody>
      </p:sp>
      <p:pic>
        <p:nvPicPr>
          <p:cNvPr id="4" name="Picture 3">
            <a:extLst>
              <a:ext uri="{FF2B5EF4-FFF2-40B4-BE49-F238E27FC236}">
                <a16:creationId xmlns:a16="http://schemas.microsoft.com/office/drawing/2014/main" id="{9E1AF47F-B77A-EE43-BF32-F1D4390D0CD6}"/>
              </a:ext>
            </a:extLst>
          </p:cNvPr>
          <p:cNvPicPr>
            <a:picLocks noChangeAspect="1"/>
          </p:cNvPicPr>
          <p:nvPr/>
        </p:nvPicPr>
        <p:blipFill>
          <a:blip r:embed="rId2"/>
          <a:stretch>
            <a:fillRect/>
          </a:stretch>
        </p:blipFill>
        <p:spPr>
          <a:xfrm>
            <a:off x="3415243" y="1041400"/>
            <a:ext cx="3750733" cy="1406525"/>
          </a:xfrm>
          <a:prstGeom prst="rect">
            <a:avLst/>
          </a:prstGeom>
        </p:spPr>
      </p:pic>
    </p:spTree>
    <p:extLst>
      <p:ext uri="{BB962C8B-B14F-4D97-AF65-F5344CB8AC3E}">
        <p14:creationId xmlns:p14="http://schemas.microsoft.com/office/powerpoint/2010/main" val="1067723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10</a:t>
            </a:fld>
            <a:r>
              <a:rPr lang="en-US" dirty="0"/>
              <a:t>: Home Usability Projects</a:t>
            </a:r>
          </a:p>
        </p:txBody>
      </p:sp>
      <p:sp>
        <p:nvSpPr>
          <p:cNvPr id="10" name="Content Placeholder 11">
            <a:extLst>
              <a:ext uri="{FF2B5EF4-FFF2-40B4-BE49-F238E27FC236}">
                <a16:creationId xmlns:a16="http://schemas.microsoft.com/office/drawing/2014/main" id="{E2F54480-2675-5CF5-FC9E-37B695DD45BC}"/>
              </a:ext>
            </a:extLst>
          </p:cNvPr>
          <p:cNvSpPr>
            <a:spLocks noGrp="1"/>
          </p:cNvSpPr>
          <p:nvPr>
            <p:ph sz="half" idx="1"/>
          </p:nvPr>
        </p:nvSpPr>
        <p:spPr>
          <a:xfrm>
            <a:off x="838200" y="1825625"/>
            <a:ext cx="5181600" cy="4351338"/>
          </a:xfrm>
        </p:spPr>
        <p:txBody>
          <a:bodyPr numCol="1">
            <a:normAutofit fontScale="92500" lnSpcReduction="20000"/>
          </a:body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Bathing and grooming: </a:t>
            </a:r>
            <a:r>
              <a:rPr lang="en-US" sz="2800" dirty="0">
                <a:effectLst/>
                <a:latin typeface="Calibri" panose="020F0502020204030204" pitchFamily="34" charset="0"/>
                <a:ea typeface="Calibri" panose="020F0502020204030204" pitchFamily="34" charset="0"/>
                <a:cs typeface="Times New Roman" panose="02020603050405020304" pitchFamily="18" charset="0"/>
              </a:rPr>
              <a:t>Grab bars, shower chairs, non-slip mats</a:t>
            </a:r>
          </a:p>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Cleaning</a:t>
            </a:r>
            <a:r>
              <a:rPr lang="en-US" sz="2800" dirty="0">
                <a:effectLst/>
                <a:latin typeface="Calibri" panose="020F0502020204030204" pitchFamily="34" charset="0"/>
                <a:ea typeface="Calibri" panose="020F0502020204030204" pitchFamily="34" charset="0"/>
                <a:cs typeface="Times New Roman" panose="02020603050405020304" pitchFamily="18" charset="0"/>
              </a:rPr>
              <a:t>: Robot vacuums, long handled dusters, storage </a:t>
            </a:r>
          </a:p>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Mobility</a:t>
            </a:r>
            <a:r>
              <a:rPr lang="en-US" sz="2800" dirty="0">
                <a:effectLst/>
                <a:latin typeface="Calibri" panose="020F0502020204030204" pitchFamily="34" charset="0"/>
                <a:ea typeface="Calibri" panose="020F0502020204030204" pitchFamily="34" charset="0"/>
                <a:cs typeface="Times New Roman" panose="02020603050405020304" pitchFamily="18" charset="0"/>
              </a:rPr>
              <a:t>: Mobility devices such as walkers and canes</a:t>
            </a:r>
          </a:p>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General safety</a:t>
            </a:r>
            <a:r>
              <a:rPr lang="en-US" sz="2800" dirty="0">
                <a:effectLst/>
                <a:latin typeface="Calibri" panose="020F0502020204030204" pitchFamily="34" charset="0"/>
                <a:ea typeface="Calibri" panose="020F0502020204030204" pitchFamily="34" charset="0"/>
                <a:cs typeface="Times New Roman" panose="02020603050405020304" pitchFamily="18" charset="0"/>
              </a:rPr>
              <a:t>: Fire extinguishers, medical alert device</a:t>
            </a:r>
          </a:p>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Entrancing</a:t>
            </a:r>
            <a:r>
              <a:rPr lang="en-US" sz="2800" dirty="0">
                <a:effectLst/>
                <a:latin typeface="Calibri" panose="020F0502020204030204" pitchFamily="34" charset="0"/>
                <a:ea typeface="Calibri" panose="020F0502020204030204" pitchFamily="34" charset="0"/>
                <a:cs typeface="Times New Roman" panose="02020603050405020304" pitchFamily="18" charset="0"/>
              </a:rPr>
              <a:t>: Hand railings, video doorbells, threshold ramps</a:t>
            </a:r>
          </a:p>
          <a:p>
            <a:endParaRPr lang="en-US" dirty="0"/>
          </a:p>
        </p:txBody>
      </p:sp>
      <p:sp>
        <p:nvSpPr>
          <p:cNvPr id="11" name="Content Placeholder 12">
            <a:extLst>
              <a:ext uri="{FF2B5EF4-FFF2-40B4-BE49-F238E27FC236}">
                <a16:creationId xmlns:a16="http://schemas.microsoft.com/office/drawing/2014/main" id="{F32EAE78-FEC2-09F1-CAE3-63F4D2648E91}"/>
              </a:ext>
            </a:extLst>
          </p:cNvPr>
          <p:cNvSpPr txBox="1">
            <a:spLocks/>
          </p:cNvSpPr>
          <p:nvPr/>
        </p:nvSpPr>
        <p:spPr>
          <a:xfrm>
            <a:off x="6172200" y="1825625"/>
            <a:ext cx="51816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7000"/>
              </a:lnSpc>
              <a:spcBef>
                <a:spcPts val="0"/>
              </a:spcBef>
              <a:spcAft>
                <a:spcPts val="800"/>
              </a:spcAft>
            </a:pPr>
            <a:r>
              <a:rPr lang="en-US" b="1">
                <a:latin typeface="Calibri" panose="020F0502020204030204" pitchFamily="34" charset="0"/>
                <a:ea typeface="Calibri" panose="020F0502020204030204" pitchFamily="34" charset="0"/>
                <a:cs typeface="Times New Roman" panose="02020603050405020304" pitchFamily="18" charset="0"/>
              </a:rPr>
              <a:t>Cooking: </a:t>
            </a:r>
            <a:r>
              <a:rPr lang="en-US">
                <a:latin typeface="Calibri" panose="020F0502020204030204" pitchFamily="34" charset="0"/>
                <a:ea typeface="Calibri" panose="020F0502020204030204" pitchFamily="34" charset="0"/>
                <a:cs typeface="Times New Roman" panose="02020603050405020304" pitchFamily="18" charset="0"/>
              </a:rPr>
              <a:t>Adaptive cooking equipment</a:t>
            </a:r>
          </a:p>
          <a:p>
            <a:pPr marL="0">
              <a:lnSpc>
                <a:spcPct val="107000"/>
              </a:lnSpc>
              <a:spcBef>
                <a:spcPts val="0"/>
              </a:spcBef>
              <a:spcAft>
                <a:spcPts val="800"/>
              </a:spcAft>
            </a:pPr>
            <a:r>
              <a:rPr lang="en-US" b="1">
                <a:latin typeface="Calibri" panose="020F0502020204030204" pitchFamily="34" charset="0"/>
                <a:ea typeface="Calibri" panose="020F0502020204030204" pitchFamily="34" charset="0"/>
                <a:cs typeface="Times New Roman" panose="02020603050405020304" pitchFamily="18" charset="0"/>
              </a:rPr>
              <a:t>Sleeping: </a:t>
            </a:r>
            <a:r>
              <a:rPr lang="en-US">
                <a:latin typeface="Calibri" panose="020F0502020204030204" pitchFamily="34" charset="0"/>
                <a:ea typeface="Calibri" panose="020F0502020204030204" pitchFamily="34" charset="0"/>
                <a:cs typeface="Times New Roman" panose="02020603050405020304" pitchFamily="18" charset="0"/>
              </a:rPr>
              <a:t>New mattress</a:t>
            </a:r>
          </a:p>
          <a:p>
            <a:pPr marL="0">
              <a:lnSpc>
                <a:spcPct val="107000"/>
              </a:lnSpc>
              <a:spcBef>
                <a:spcPts val="0"/>
              </a:spcBef>
              <a:spcAft>
                <a:spcPts val="800"/>
              </a:spcAft>
            </a:pPr>
            <a:r>
              <a:rPr lang="en-US" b="1">
                <a:latin typeface="Calibri" panose="020F0502020204030204" pitchFamily="34" charset="0"/>
                <a:ea typeface="Calibri" panose="020F0502020204030204" pitchFamily="34" charset="0"/>
                <a:cs typeface="Times New Roman" panose="02020603050405020304" pitchFamily="18" charset="0"/>
              </a:rPr>
              <a:t>Moving: </a:t>
            </a:r>
            <a:r>
              <a:rPr lang="en-US">
                <a:latin typeface="Calibri" panose="020F0502020204030204" pitchFamily="34" charset="0"/>
                <a:ea typeface="Calibri" panose="020F0502020204030204" pitchFamily="34" charset="0"/>
                <a:cs typeface="Times New Roman" panose="02020603050405020304" pitchFamily="18" charset="0"/>
              </a:rPr>
              <a:t>Moved to a more accessible space</a:t>
            </a:r>
          </a:p>
          <a:p>
            <a:pPr marL="0">
              <a:lnSpc>
                <a:spcPct val="107000"/>
              </a:lnSpc>
              <a:spcBef>
                <a:spcPts val="0"/>
              </a:spcBef>
              <a:spcAft>
                <a:spcPts val="800"/>
              </a:spcAft>
            </a:pPr>
            <a:r>
              <a:rPr lang="en-US" b="1">
                <a:latin typeface="Calibri" panose="020F0502020204030204" pitchFamily="34" charset="0"/>
                <a:ea typeface="Calibri" panose="020F0502020204030204" pitchFamily="34" charset="0"/>
                <a:cs typeface="Times New Roman" panose="02020603050405020304" pitchFamily="18" charset="0"/>
              </a:rPr>
              <a:t>Dressing</a:t>
            </a:r>
            <a:r>
              <a:rPr lang="en-US">
                <a:latin typeface="Calibri" panose="020F0502020204030204" pitchFamily="34" charset="0"/>
                <a:ea typeface="Calibri" panose="020F0502020204030204" pitchFamily="34" charset="0"/>
                <a:cs typeface="Times New Roman" panose="02020603050405020304" pitchFamily="18" charset="0"/>
              </a:rPr>
              <a:t>: Assistive equipment </a:t>
            </a:r>
          </a:p>
          <a:p>
            <a:pPr marL="0">
              <a:lnSpc>
                <a:spcPct val="107000"/>
              </a:lnSpc>
              <a:spcBef>
                <a:spcPts val="0"/>
              </a:spcBef>
              <a:spcAft>
                <a:spcPts val="800"/>
              </a:spcAft>
            </a:pPr>
            <a:r>
              <a:rPr lang="en-US" b="1">
                <a:latin typeface="Calibri" panose="020F0502020204030204" pitchFamily="34" charset="0"/>
                <a:ea typeface="Calibri" panose="020F0502020204030204" pitchFamily="34" charset="0"/>
                <a:cs typeface="Times New Roman" panose="02020603050405020304" pitchFamily="18" charset="0"/>
              </a:rPr>
              <a:t>Furniture</a:t>
            </a:r>
            <a:r>
              <a:rPr lang="en-US">
                <a:latin typeface="Calibri" panose="020F0502020204030204" pitchFamily="34" charset="0"/>
                <a:ea typeface="Calibri" panose="020F0502020204030204" pitchFamily="34" charset="0"/>
                <a:cs typeface="Times New Roman" panose="02020603050405020304" pitchFamily="18" charset="0"/>
              </a:rPr>
              <a:t>: lift recliners, accessible desk</a:t>
            </a:r>
          </a:p>
          <a:p>
            <a:pPr marL="0">
              <a:lnSpc>
                <a:spcPct val="107000"/>
              </a:lnSpc>
              <a:spcBef>
                <a:spcPts val="0"/>
              </a:spcBef>
              <a:spcAft>
                <a:spcPts val="800"/>
              </a:spcAft>
            </a:pPr>
            <a:r>
              <a:rPr lang="en-US" b="1">
                <a:latin typeface="Calibri" panose="020F0502020204030204" pitchFamily="34" charset="0"/>
                <a:ea typeface="Calibri" panose="020F0502020204030204" pitchFamily="34" charset="0"/>
                <a:cs typeface="Times New Roman" panose="02020603050405020304" pitchFamily="18" charset="0"/>
              </a:rPr>
              <a:t>Assistive equipment</a:t>
            </a:r>
            <a:r>
              <a:rPr lang="en-US">
                <a:latin typeface="Calibri" panose="020F0502020204030204" pitchFamily="34" charset="0"/>
                <a:ea typeface="Calibri" panose="020F0502020204030204" pitchFamily="34" charset="0"/>
                <a:cs typeface="Times New Roman" panose="02020603050405020304" pitchFamily="18" charset="0"/>
              </a:rPr>
              <a:t>: Reacher tool</a:t>
            </a:r>
          </a:p>
          <a:p>
            <a:endParaRPr lang="en-US" dirty="0"/>
          </a:p>
        </p:txBody>
      </p:sp>
    </p:spTree>
    <p:extLst>
      <p:ext uri="{BB962C8B-B14F-4D97-AF65-F5344CB8AC3E}">
        <p14:creationId xmlns:p14="http://schemas.microsoft.com/office/powerpoint/2010/main" val="235107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11</a:t>
            </a:fld>
            <a:r>
              <a:rPr lang="en-US" dirty="0"/>
              <a:t>: Results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3200" dirty="0"/>
              <a:t>Consumer directed home usability changes positively impacted participation in social and recreational activities</a:t>
            </a:r>
          </a:p>
          <a:p>
            <a:r>
              <a:rPr lang="en-US" sz="3200" dirty="0"/>
              <a:t>Program participants reported a 39.5% (p &lt; .05) increase in social and recreational activities immediately following the intervention relative to the control group after controlling for health status and month </a:t>
            </a:r>
          </a:p>
          <a:p>
            <a:r>
              <a:rPr lang="en-US" sz="3200" dirty="0"/>
              <a:t>Bathroom, safety and sleeping changes seem to have the greatest impact</a:t>
            </a:r>
          </a:p>
        </p:txBody>
      </p:sp>
    </p:spTree>
    <p:extLst>
      <p:ext uri="{BB962C8B-B14F-4D97-AF65-F5344CB8AC3E}">
        <p14:creationId xmlns:p14="http://schemas.microsoft.com/office/powerpoint/2010/main" val="423185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12</a:t>
            </a:fld>
            <a:r>
              <a:rPr lang="en-US" dirty="0"/>
              <a:t>: Home Usability Program Quotes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3150" dirty="0"/>
              <a:t>“[The Home Usability Program] kind of gave me a sense of if I were to do even more accessibility modifications to my home, kind of the process, kind of what I would need to think about and go through, prior to making that happen. So, making sure I have the money set aside, obviously, but also contacting people, getting different estimates, and things like that.”</a:t>
            </a:r>
          </a:p>
          <a:p>
            <a:r>
              <a:rPr lang="en-US" sz="3150" dirty="0"/>
              <a:t>“I learned how to better ask some questions. I also learned that there are resources available that you might not initially think of.”</a:t>
            </a:r>
          </a:p>
          <a:p>
            <a:endParaRPr lang="en-US" sz="3200" dirty="0"/>
          </a:p>
        </p:txBody>
      </p:sp>
    </p:spTree>
    <p:extLst>
      <p:ext uri="{BB962C8B-B14F-4D97-AF65-F5344CB8AC3E}">
        <p14:creationId xmlns:p14="http://schemas.microsoft.com/office/powerpoint/2010/main" val="671229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13</a:t>
            </a:fld>
            <a:r>
              <a:rPr lang="en-US" dirty="0"/>
              <a:t>: Success Strategies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dirty="0"/>
              <a:t>Community relationships and local partnerships</a:t>
            </a:r>
          </a:p>
          <a:p>
            <a:pPr lvl="1"/>
            <a:r>
              <a:rPr lang="en-US" dirty="0"/>
              <a:t>Furniture stores and durable medical equipment providers</a:t>
            </a:r>
          </a:p>
          <a:p>
            <a:pPr lvl="1"/>
            <a:r>
              <a:rPr lang="en-US" dirty="0"/>
              <a:t>Hardware stores, contractors/handymen</a:t>
            </a:r>
          </a:p>
          <a:p>
            <a:pPr lvl="2"/>
            <a:r>
              <a:rPr lang="en-US" sz="2400" dirty="0"/>
              <a:t>Habitat ReStores, Home Depot foundation grants  </a:t>
            </a:r>
          </a:p>
          <a:p>
            <a:pPr lvl="1"/>
            <a:r>
              <a:rPr lang="en-US" dirty="0"/>
              <a:t>National/local nonprofit organizations</a:t>
            </a:r>
          </a:p>
          <a:p>
            <a:pPr lvl="1"/>
            <a:r>
              <a:rPr lang="en-US" dirty="0"/>
              <a:t>Thrift/resale stores (vouchers and discounts)</a:t>
            </a:r>
          </a:p>
          <a:p>
            <a:pPr lvl="1"/>
            <a:r>
              <a:rPr lang="en-US" dirty="0"/>
              <a:t>City governments</a:t>
            </a:r>
          </a:p>
          <a:p>
            <a:r>
              <a:rPr lang="en-US" sz="2400" dirty="0"/>
              <a:t>Amazon wish lists and donation drives</a:t>
            </a:r>
          </a:p>
          <a:p>
            <a:r>
              <a:rPr lang="en-US" sz="2400" dirty="0"/>
              <a:t>AT loan closets and AT loan/grant programs (State AT programs)</a:t>
            </a:r>
          </a:p>
          <a:p>
            <a:r>
              <a:rPr lang="en-US" sz="2400" dirty="0"/>
              <a:t>Data communication and program marketing</a:t>
            </a:r>
          </a:p>
        </p:txBody>
      </p:sp>
    </p:spTree>
    <p:extLst>
      <p:ext uri="{BB962C8B-B14F-4D97-AF65-F5344CB8AC3E}">
        <p14:creationId xmlns:p14="http://schemas.microsoft.com/office/powerpoint/2010/main" val="3689689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14</a:t>
            </a:fld>
            <a:endParaRPr lang="en-US" kern="1200" dirty="0">
              <a:solidFill>
                <a:schemeClr val="tx1"/>
              </a:solidFill>
              <a:latin typeface="+mj-lt"/>
              <a:ea typeface="+mj-ea"/>
              <a:cs typeface="+mj-cs"/>
            </a:endParaRPr>
          </a:p>
        </p:txBody>
      </p:sp>
      <p:sp>
        <p:nvSpPr>
          <p:cNvPr id="5" name="Content Placeholder 4"/>
          <p:cNvSpPr>
            <a:spLocks noGrp="1"/>
          </p:cNvSpPr>
          <p:nvPr>
            <p:ph idx="1"/>
          </p:nvPr>
        </p:nvSpPr>
        <p:spPr>
          <a:xfrm>
            <a:off x="838200" y="2870656"/>
            <a:ext cx="10515600" cy="1614261"/>
          </a:xfrm>
        </p:spPr>
        <p:txBody>
          <a:bodyPr>
            <a:normAutofit/>
          </a:bodyPr>
          <a:lstStyle/>
          <a:p>
            <a:pPr marL="0" indent="0" algn="ctr">
              <a:buNone/>
            </a:pPr>
            <a:r>
              <a:rPr lang="en-US" sz="7200" dirty="0"/>
              <a:t>Questions?</a:t>
            </a:r>
          </a:p>
        </p:txBody>
      </p:sp>
    </p:spTree>
    <p:extLst>
      <p:ext uri="{BB962C8B-B14F-4D97-AF65-F5344CB8AC3E}">
        <p14:creationId xmlns:p14="http://schemas.microsoft.com/office/powerpoint/2010/main" val="1294228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C24C-D3F9-4F66-A2E8-886EEDE20215}"/>
              </a:ext>
            </a:extLst>
          </p:cNvPr>
          <p:cNvSpPr>
            <a:spLocks noGrp="1"/>
          </p:cNvSpPr>
          <p:nvPr>
            <p:ph type="title"/>
          </p:nvPr>
        </p:nvSpPr>
        <p:spPr>
          <a:xfrm>
            <a:off x="838200" y="365126"/>
            <a:ext cx="10515600" cy="531858"/>
          </a:xfrm>
        </p:spPr>
        <p:txBody>
          <a:bodyPr>
            <a:normAutofit/>
          </a:bodyPr>
          <a:lstStyle/>
          <a:p>
            <a:r>
              <a:rPr lang="en-US" sz="2000" dirty="0"/>
              <a:t>&gt;&gt; SLIDE </a:t>
            </a:r>
            <a:fld id="{13672F23-EC48-4D52-A60F-9B8ECB54358F}" type="slidenum">
              <a:rPr lang="en-US" sz="2000" smtClean="0"/>
              <a:t>15</a:t>
            </a:fld>
            <a:endParaRPr lang="en-US" sz="2000" dirty="0"/>
          </a:p>
        </p:txBody>
      </p:sp>
      <p:pic>
        <p:nvPicPr>
          <p:cNvPr id="8" name="Picture 7" descr="A picture containing chart&#10;&#10;Description automatically generated">
            <a:extLst>
              <a:ext uri="{FF2B5EF4-FFF2-40B4-BE49-F238E27FC236}">
                <a16:creationId xmlns:a16="http://schemas.microsoft.com/office/drawing/2014/main" id="{D3EE308C-3748-F597-F6EF-DDC8776D7FDB}"/>
              </a:ext>
            </a:extLst>
          </p:cNvPr>
          <p:cNvPicPr>
            <a:picLocks noChangeAspect="1"/>
          </p:cNvPicPr>
          <p:nvPr/>
        </p:nvPicPr>
        <p:blipFill rotWithShape="1">
          <a:blip r:embed="rId3"/>
          <a:srcRect l="46099" t="52807" r="1" b="8200"/>
          <a:stretch/>
        </p:blipFill>
        <p:spPr>
          <a:xfrm>
            <a:off x="6448926" y="757988"/>
            <a:ext cx="5042625" cy="5197643"/>
          </a:xfrm>
          <a:prstGeom prst="rect">
            <a:avLst/>
          </a:prstGeom>
        </p:spPr>
      </p:pic>
      <p:sp>
        <p:nvSpPr>
          <p:cNvPr id="9" name="Title 1">
            <a:extLst>
              <a:ext uri="{FF2B5EF4-FFF2-40B4-BE49-F238E27FC236}">
                <a16:creationId xmlns:a16="http://schemas.microsoft.com/office/drawing/2014/main" id="{CF9AB1EE-0579-A027-9D5F-1F4337046214}"/>
              </a:ext>
            </a:extLst>
          </p:cNvPr>
          <p:cNvSpPr txBox="1">
            <a:spLocks/>
          </p:cNvSpPr>
          <p:nvPr/>
        </p:nvSpPr>
        <p:spPr>
          <a:xfrm>
            <a:off x="193786" y="1150481"/>
            <a:ext cx="6555930" cy="246837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500" dirty="0">
                <a:latin typeface="Abadi" panose="020B0604020104020204" pitchFamily="34" charset="0"/>
              </a:rPr>
              <a:t>The “Out and About” Program</a:t>
            </a:r>
            <a:br>
              <a:rPr lang="en-US" sz="5000" dirty="0">
                <a:latin typeface="Abadi" panose="020B0604020104020204" pitchFamily="34" charset="0"/>
              </a:rPr>
            </a:br>
            <a:r>
              <a:rPr lang="en-US" sz="3300" dirty="0">
                <a:latin typeface="Abadi" panose="020B0604020104020204" pitchFamily="34" charset="0"/>
              </a:rPr>
              <a:t>Life Expands in the Community</a:t>
            </a:r>
            <a:br>
              <a:rPr lang="en-US" sz="5000" dirty="0">
                <a:latin typeface="Abadi" panose="020B0604020104020204" pitchFamily="34" charset="0"/>
              </a:rPr>
            </a:br>
            <a:endParaRPr lang="en-US" sz="5000" dirty="0">
              <a:latin typeface="Abadi" panose="020B0604020104020204" pitchFamily="34" charset="0"/>
            </a:endParaRPr>
          </a:p>
        </p:txBody>
      </p:sp>
      <p:sp>
        <p:nvSpPr>
          <p:cNvPr id="10" name="Subtitle 2">
            <a:extLst>
              <a:ext uri="{FF2B5EF4-FFF2-40B4-BE49-F238E27FC236}">
                <a16:creationId xmlns:a16="http://schemas.microsoft.com/office/drawing/2014/main" id="{0683B520-857C-60AE-0428-C76C7119BEC7}"/>
              </a:ext>
            </a:extLst>
          </p:cNvPr>
          <p:cNvSpPr txBox="1">
            <a:spLocks/>
          </p:cNvSpPr>
          <p:nvPr/>
        </p:nvSpPr>
        <p:spPr>
          <a:xfrm>
            <a:off x="1604744" y="3784765"/>
            <a:ext cx="3734014" cy="977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Results and Next Steps from the PICL project</a:t>
            </a:r>
          </a:p>
        </p:txBody>
      </p:sp>
    </p:spTree>
    <p:extLst>
      <p:ext uri="{BB962C8B-B14F-4D97-AF65-F5344CB8AC3E}">
        <p14:creationId xmlns:p14="http://schemas.microsoft.com/office/powerpoint/2010/main" val="1139922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16</a:t>
            </a:fld>
            <a:r>
              <a:rPr lang="en-US" dirty="0"/>
              <a:t>: The “Out and About” Program</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dirty="0"/>
              <a:t>Consumer-driven goal-setting program to increase community participation</a:t>
            </a:r>
          </a:p>
          <a:p>
            <a:r>
              <a:rPr lang="en-US" dirty="0"/>
              <a:t>Learn what consumers want to do in the community </a:t>
            </a:r>
          </a:p>
          <a:p>
            <a:r>
              <a:rPr lang="en-US" dirty="0"/>
              <a:t>Empower consumers to set goals and achieve them</a:t>
            </a:r>
          </a:p>
          <a:p>
            <a:r>
              <a:rPr lang="en-US" dirty="0"/>
              <a:t>Facilitate consumers in breaking down barriers to get out and about</a:t>
            </a:r>
          </a:p>
          <a:p>
            <a:r>
              <a:rPr lang="en-US" dirty="0"/>
              <a:t>Our research question: Does participation in a consumer-directed community participation intervention increase community participation for consumers with mobility disability? </a:t>
            </a:r>
          </a:p>
          <a:p>
            <a:endParaRPr lang="en-US" sz="3200" dirty="0"/>
          </a:p>
        </p:txBody>
      </p:sp>
    </p:spTree>
    <p:extLst>
      <p:ext uri="{BB962C8B-B14F-4D97-AF65-F5344CB8AC3E}">
        <p14:creationId xmlns:p14="http://schemas.microsoft.com/office/powerpoint/2010/main" val="199973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607C0C-760F-A892-5E71-EE7D7A82E6F4}"/>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r>
              <a:rPr lang="en-US" sz="1900"/>
              <a:t>Slide </a:t>
            </a:r>
            <a:fld id="{EA1873F0-99AD-4732-866E-4E4E75C2B0ED}" type="slidenum">
              <a:rPr lang="en-US" sz="1900" smtClean="0"/>
              <a:pPr>
                <a:lnSpc>
                  <a:spcPct val="90000"/>
                </a:lnSpc>
                <a:spcAft>
                  <a:spcPts val="600"/>
                </a:spcAft>
              </a:pPr>
              <a:t>17</a:t>
            </a:fld>
            <a:endParaRPr lang="en-US" sz="1900"/>
          </a:p>
        </p:txBody>
      </p:sp>
      <p:sp>
        <p:nvSpPr>
          <p:cNvPr id="7" name="TextBox 6">
            <a:extLst>
              <a:ext uri="{FF2B5EF4-FFF2-40B4-BE49-F238E27FC236}">
                <a16:creationId xmlns:a16="http://schemas.microsoft.com/office/drawing/2014/main" id="{18CFB0B7-F496-E179-D581-F078C3D6B446}"/>
              </a:ext>
            </a:extLst>
          </p:cNvPr>
          <p:cNvSpPr txBox="1"/>
          <p:nvPr/>
        </p:nvSpPr>
        <p:spPr>
          <a:xfrm>
            <a:off x="2704011" y="391886"/>
            <a:ext cx="6048103" cy="584775"/>
          </a:xfrm>
          <a:prstGeom prst="rect">
            <a:avLst/>
          </a:prstGeom>
          <a:noFill/>
        </p:spPr>
        <p:txBody>
          <a:bodyPr wrap="square" rtlCol="0">
            <a:spAutoFit/>
          </a:bodyPr>
          <a:lstStyle/>
          <a:p>
            <a:pPr algn="ctr"/>
            <a:r>
              <a:rPr lang="en-US" sz="3200" b="1" dirty="0">
                <a:hlinkClick r:id="rId3"/>
              </a:rPr>
              <a:t>https://outandabout.ku.edu</a:t>
            </a:r>
            <a:r>
              <a:rPr lang="en-US" sz="3200" b="1" dirty="0"/>
              <a:t> </a:t>
            </a:r>
          </a:p>
        </p:txBody>
      </p:sp>
      <p:pic>
        <p:nvPicPr>
          <p:cNvPr id="3" name="Picture 2" descr="Graphical user interface, application, website&#10;&#10;Description automatically generated">
            <a:extLst>
              <a:ext uri="{FF2B5EF4-FFF2-40B4-BE49-F238E27FC236}">
                <a16:creationId xmlns:a16="http://schemas.microsoft.com/office/drawing/2014/main" id="{2C913A1D-8F8E-DE5A-19FD-C1746562F691}"/>
              </a:ext>
            </a:extLst>
          </p:cNvPr>
          <p:cNvPicPr>
            <a:picLocks noChangeAspect="1"/>
          </p:cNvPicPr>
          <p:nvPr/>
        </p:nvPicPr>
        <p:blipFill>
          <a:blip r:embed="rId4"/>
          <a:stretch>
            <a:fillRect/>
          </a:stretch>
        </p:blipFill>
        <p:spPr>
          <a:xfrm>
            <a:off x="1620350" y="1132855"/>
            <a:ext cx="8215423" cy="5067300"/>
          </a:xfrm>
          <a:prstGeom prst="rect">
            <a:avLst/>
          </a:prstGeom>
        </p:spPr>
      </p:pic>
    </p:spTree>
    <p:extLst>
      <p:ext uri="{BB962C8B-B14F-4D97-AF65-F5344CB8AC3E}">
        <p14:creationId xmlns:p14="http://schemas.microsoft.com/office/powerpoint/2010/main" val="3924926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18</a:t>
            </a:fld>
            <a:r>
              <a:rPr lang="en-US" dirty="0"/>
              <a:t>: </a:t>
            </a:r>
            <a:r>
              <a:rPr lang="en-US" dirty="0">
                <a:latin typeface="Times New Roman" panose="02020603050405020304" pitchFamily="18" charset="0"/>
                <a:cs typeface="Times New Roman" panose="02020603050405020304" pitchFamily="18" charset="0"/>
              </a:rPr>
              <a:t>Out and About (OAA) Steps</a:t>
            </a:r>
            <a:endParaRPr lang="en-US" dirty="0"/>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b="1" dirty="0">
                <a:latin typeface="Calibri" panose="020F0502020204030204" pitchFamily="34" charset="0"/>
                <a:cs typeface="Calibri" panose="020F0502020204030204" pitchFamily="34" charset="0"/>
              </a:rPr>
              <a:t>Meeting 1</a:t>
            </a:r>
          </a:p>
          <a:p>
            <a:pPr lvl="1"/>
            <a:r>
              <a:rPr lang="en-US" dirty="0">
                <a:latin typeface="Calibri" panose="020F0502020204030204" pitchFamily="34" charset="0"/>
                <a:cs typeface="Calibri" panose="020F0502020204030204" pitchFamily="34" charset="0"/>
              </a:rPr>
              <a:t>Choosing a Goal</a:t>
            </a:r>
          </a:p>
          <a:p>
            <a:pPr lvl="1"/>
            <a:r>
              <a:rPr lang="en-US" dirty="0">
                <a:latin typeface="Calibri" panose="020F0502020204030204" pitchFamily="34" charset="0"/>
                <a:cs typeface="Calibri" panose="020F0502020204030204" pitchFamily="34" charset="0"/>
              </a:rPr>
              <a:t>Identifying Resources </a:t>
            </a:r>
          </a:p>
          <a:p>
            <a:r>
              <a:rPr lang="en-US" sz="2400" b="1" dirty="0">
                <a:latin typeface="Calibri" panose="020F0502020204030204" pitchFamily="34" charset="0"/>
                <a:cs typeface="Calibri" panose="020F0502020204030204" pitchFamily="34" charset="0"/>
              </a:rPr>
              <a:t>Meeting 2</a:t>
            </a:r>
          </a:p>
          <a:p>
            <a:pPr lvl="1"/>
            <a:r>
              <a:rPr lang="en-US" dirty="0">
                <a:latin typeface="Calibri" panose="020F0502020204030204" pitchFamily="34" charset="0"/>
                <a:cs typeface="Calibri" panose="020F0502020204030204" pitchFamily="34" charset="0"/>
              </a:rPr>
              <a:t>Setting a SMART Goal  </a:t>
            </a:r>
          </a:p>
          <a:p>
            <a:pPr lvl="1"/>
            <a:r>
              <a:rPr lang="en-US" dirty="0">
                <a:latin typeface="Calibri" panose="020F0502020204030204" pitchFamily="34" charset="0"/>
                <a:cs typeface="Calibri" panose="020F0502020204030204" pitchFamily="34" charset="0"/>
              </a:rPr>
              <a:t>SMART Goal Tracking </a:t>
            </a:r>
          </a:p>
          <a:p>
            <a:r>
              <a:rPr lang="en-US" sz="2400" b="1" dirty="0">
                <a:latin typeface="Calibri" panose="020F0502020204030204" pitchFamily="34" charset="0"/>
                <a:cs typeface="Calibri" panose="020F0502020204030204" pitchFamily="34" charset="0"/>
              </a:rPr>
              <a:t>Weekly Check-In </a:t>
            </a:r>
          </a:p>
          <a:p>
            <a:pPr lvl="1"/>
            <a:r>
              <a:rPr lang="en-US" dirty="0">
                <a:latin typeface="Calibri" panose="020F0502020204030204" pitchFamily="34" charset="0"/>
                <a:cs typeface="Calibri" panose="020F0502020204030204" pitchFamily="34" charset="0"/>
              </a:rPr>
              <a:t>Tracking Weekly Progress </a:t>
            </a:r>
          </a:p>
          <a:p>
            <a:r>
              <a:rPr lang="en-US" sz="2400" b="1" dirty="0">
                <a:latin typeface="Calibri" panose="020F0502020204030204" pitchFamily="34" charset="0"/>
                <a:cs typeface="Calibri" panose="020F0502020204030204" pitchFamily="34" charset="0"/>
              </a:rPr>
              <a:t>Final Meeting </a:t>
            </a:r>
          </a:p>
          <a:p>
            <a:pPr lvl="1"/>
            <a:r>
              <a:rPr lang="en-US" dirty="0">
                <a:latin typeface="Calibri" panose="020F0502020204030204" pitchFamily="34" charset="0"/>
                <a:cs typeface="Calibri" panose="020F0502020204030204" pitchFamily="34" charset="0"/>
              </a:rPr>
              <a:t>Reviewing and Celebrating Progress</a:t>
            </a:r>
          </a:p>
        </p:txBody>
      </p:sp>
      <p:graphicFrame>
        <p:nvGraphicFramePr>
          <p:cNvPr id="4" name="Object 3">
            <a:extLst>
              <a:ext uri="{FF2B5EF4-FFF2-40B4-BE49-F238E27FC236}">
                <a16:creationId xmlns:a16="http://schemas.microsoft.com/office/drawing/2014/main" id="{A51939B0-DF55-CA3D-182F-561937157BFB}"/>
              </a:ext>
            </a:extLst>
          </p:cNvPr>
          <p:cNvGraphicFramePr>
            <a:graphicFrameLocks noChangeAspect="1"/>
          </p:cNvGraphicFramePr>
          <p:nvPr>
            <p:extLst>
              <p:ext uri="{D42A27DB-BD31-4B8C-83A1-F6EECF244321}">
                <p14:modId xmlns:p14="http://schemas.microsoft.com/office/powerpoint/2010/main" val="1002370280"/>
              </p:ext>
            </p:extLst>
          </p:nvPr>
        </p:nvGraphicFramePr>
        <p:xfrm>
          <a:off x="6878005" y="2174858"/>
          <a:ext cx="3221502" cy="3652872"/>
        </p:xfrm>
        <a:graphic>
          <a:graphicData uri="http://schemas.openxmlformats.org/presentationml/2006/ole">
            <mc:AlternateContent xmlns:mc="http://schemas.openxmlformats.org/markup-compatibility/2006">
              <mc:Choice xmlns:v="urn:schemas-microsoft-com:vml" Requires="v">
                <p:oleObj name="Acrobat Document" r:id="rId3" imgW="5829257" imgH="7543568" progId="Acrobat.Document.DC">
                  <p:embed/>
                </p:oleObj>
              </mc:Choice>
              <mc:Fallback>
                <p:oleObj name="Acrobat Document" r:id="rId3" imgW="5829257" imgH="7543568" progId="Acrobat.Document.DC">
                  <p:embed/>
                  <p:pic>
                    <p:nvPicPr>
                      <p:cNvPr id="4" name="Object 3">
                        <a:extLst>
                          <a:ext uri="{FF2B5EF4-FFF2-40B4-BE49-F238E27FC236}">
                            <a16:creationId xmlns:a16="http://schemas.microsoft.com/office/drawing/2014/main" id="{B61904D8-982A-468A-9AFB-92FD3604CA64}"/>
                          </a:ext>
                        </a:extLst>
                      </p:cNvPr>
                      <p:cNvPicPr/>
                      <p:nvPr/>
                    </p:nvPicPr>
                    <p:blipFill>
                      <a:blip r:embed="rId4"/>
                      <a:stretch>
                        <a:fillRect/>
                      </a:stretch>
                    </p:blipFill>
                    <p:spPr>
                      <a:xfrm>
                        <a:off x="6878005" y="2174858"/>
                        <a:ext cx="3221502" cy="3652872"/>
                      </a:xfrm>
                      <a:prstGeom prst="rect">
                        <a:avLst/>
                      </a:prstGeom>
                    </p:spPr>
                  </p:pic>
                </p:oleObj>
              </mc:Fallback>
            </mc:AlternateContent>
          </a:graphicData>
        </a:graphic>
      </p:graphicFrame>
    </p:spTree>
    <p:extLst>
      <p:ext uri="{BB962C8B-B14F-4D97-AF65-F5344CB8AC3E}">
        <p14:creationId xmlns:p14="http://schemas.microsoft.com/office/powerpoint/2010/main" val="285635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8E00-6DBA-4CDC-BCF3-B4616C903779}"/>
              </a:ext>
            </a:extLst>
          </p:cNvPr>
          <p:cNvSpPr>
            <a:spLocks noGrp="1"/>
          </p:cNvSpPr>
          <p:nvPr>
            <p:ph type="title"/>
          </p:nvPr>
        </p:nvSpPr>
        <p:spPr/>
        <p:txBody>
          <a:bodyPr/>
          <a:lstStyle/>
          <a:p>
            <a:r>
              <a:rPr lang="en-US" dirty="0"/>
              <a:t>&gt;&gt; SLIDE </a:t>
            </a:r>
            <a:fld id="{0E8CF7C7-2C93-4D11-8EF3-B9E91C973FAA}" type="slidenum">
              <a:rPr lang="en-US"/>
              <a:pPr/>
              <a:t>19</a:t>
            </a:fld>
            <a:r>
              <a:rPr lang="en-US" dirty="0"/>
              <a:t>: Out and About</a:t>
            </a:r>
          </a:p>
        </p:txBody>
      </p:sp>
      <p:graphicFrame>
        <p:nvGraphicFramePr>
          <p:cNvPr id="4" name="Table 4">
            <a:extLst>
              <a:ext uri="{FF2B5EF4-FFF2-40B4-BE49-F238E27FC236}">
                <a16:creationId xmlns:a16="http://schemas.microsoft.com/office/drawing/2014/main" id="{4C8C964B-BF8D-4F12-B22A-E84B3EB6E5D8}"/>
              </a:ext>
            </a:extLst>
          </p:cNvPr>
          <p:cNvGraphicFramePr>
            <a:graphicFrameLocks noGrp="1"/>
          </p:cNvGraphicFramePr>
          <p:nvPr>
            <p:ph idx="1"/>
          </p:nvPr>
        </p:nvGraphicFramePr>
        <p:xfrm>
          <a:off x="838200" y="2061184"/>
          <a:ext cx="6045477" cy="3364735"/>
        </p:xfrm>
        <a:graphic>
          <a:graphicData uri="http://schemas.openxmlformats.org/drawingml/2006/table">
            <a:tbl>
              <a:tblPr firstRow="1" bandRow="1">
                <a:tableStyleId>{5C22544A-7EE6-4342-B048-85BDC9FD1C3A}</a:tableStyleId>
              </a:tblPr>
              <a:tblGrid>
                <a:gridCol w="2613165">
                  <a:extLst>
                    <a:ext uri="{9D8B030D-6E8A-4147-A177-3AD203B41FA5}">
                      <a16:colId xmlns:a16="http://schemas.microsoft.com/office/drawing/2014/main" val="1647411583"/>
                    </a:ext>
                  </a:extLst>
                </a:gridCol>
                <a:gridCol w="3432312">
                  <a:extLst>
                    <a:ext uri="{9D8B030D-6E8A-4147-A177-3AD203B41FA5}">
                      <a16:colId xmlns:a16="http://schemas.microsoft.com/office/drawing/2014/main" val="3234898624"/>
                    </a:ext>
                  </a:extLst>
                </a:gridCol>
              </a:tblGrid>
              <a:tr h="543339">
                <a:tc>
                  <a:txBody>
                    <a:bodyPr/>
                    <a:lstStyle/>
                    <a:p>
                      <a:pPr algn="ctr"/>
                      <a:r>
                        <a:rPr lang="en-US" dirty="0"/>
                        <a:t>Goal Area</a:t>
                      </a:r>
                    </a:p>
                  </a:txBody>
                  <a:tcPr anchor="ctr"/>
                </a:tc>
                <a:tc>
                  <a:txBody>
                    <a:bodyPr/>
                    <a:lstStyle/>
                    <a:p>
                      <a:pPr algn="ctr"/>
                      <a:r>
                        <a:rPr lang="en-US" dirty="0"/>
                        <a:t>OAA  Goal</a:t>
                      </a:r>
                    </a:p>
                  </a:txBody>
                  <a:tcPr anchor="ctr"/>
                </a:tc>
                <a:extLst>
                  <a:ext uri="{0D108BD9-81ED-4DB2-BD59-A6C34878D82A}">
                    <a16:rowId xmlns:a16="http://schemas.microsoft.com/office/drawing/2014/main" val="3810119413"/>
                  </a:ext>
                </a:extLst>
              </a:tr>
              <a:tr h="1034985">
                <a:tc>
                  <a:txBody>
                    <a:bodyPr/>
                    <a:lstStyle/>
                    <a:p>
                      <a:r>
                        <a:rPr lang="en-US" dirty="0"/>
                        <a:t>Getting healthy</a:t>
                      </a:r>
                    </a:p>
                  </a:txBody>
                  <a:tcPr anchor="ctr"/>
                </a:tc>
                <a:tc>
                  <a:txBody>
                    <a:bodyPr/>
                    <a:lstStyle/>
                    <a:p>
                      <a:pPr lvl="0"/>
                      <a:r>
                        <a:rPr lang="en-US" sz="1800" u="none" strike="noStrike" kern="1200" dirty="0">
                          <a:solidFill>
                            <a:schemeClr val="dk1"/>
                          </a:solidFill>
                          <a:effectLst/>
                          <a:latin typeface="+mn-lt"/>
                          <a:ea typeface="+mn-ea"/>
                          <a:cs typeface="+mn-cs"/>
                        </a:rPr>
                        <a:t>Going to the gym and identifying supports to join them</a:t>
                      </a:r>
                    </a:p>
                  </a:txBody>
                  <a:tcPr anchor="ctr"/>
                </a:tc>
                <a:extLst>
                  <a:ext uri="{0D108BD9-81ED-4DB2-BD59-A6C34878D82A}">
                    <a16:rowId xmlns:a16="http://schemas.microsoft.com/office/drawing/2014/main" val="3203456125"/>
                  </a:ext>
                </a:extLst>
              </a:tr>
              <a:tr h="1786411">
                <a:tc>
                  <a:txBody>
                    <a:bodyPr/>
                    <a:lstStyle/>
                    <a:p>
                      <a:r>
                        <a:rPr lang="en-US" dirty="0"/>
                        <a:t>Transportation</a:t>
                      </a:r>
                    </a:p>
                  </a:txBody>
                  <a:tcPr anchor="ctr"/>
                </a:tc>
                <a:tc>
                  <a:txBody>
                    <a:bodyPr/>
                    <a:lstStyle/>
                    <a:p>
                      <a:pPr lvl="0"/>
                      <a:r>
                        <a:rPr lang="en-US" sz="1800" u="none" strike="noStrike" kern="1200" dirty="0">
                          <a:solidFill>
                            <a:schemeClr val="dk1"/>
                          </a:solidFill>
                          <a:effectLst/>
                          <a:latin typeface="+mn-lt"/>
                          <a:ea typeface="+mn-ea"/>
                          <a:cs typeface="+mn-cs"/>
                        </a:rPr>
                        <a:t>Using the paratransit system for the first time</a:t>
                      </a:r>
                    </a:p>
                  </a:txBody>
                  <a:tcPr anchor="ctr"/>
                </a:tc>
                <a:extLst>
                  <a:ext uri="{0D108BD9-81ED-4DB2-BD59-A6C34878D82A}">
                    <a16:rowId xmlns:a16="http://schemas.microsoft.com/office/drawing/2014/main" val="368925392"/>
                  </a:ext>
                </a:extLst>
              </a:tr>
            </a:tbl>
          </a:graphicData>
        </a:graphic>
      </p:graphicFrame>
      <p:pic>
        <p:nvPicPr>
          <p:cNvPr id="5" name="Picture 4" descr="A screenshot of a cell phone&#10;&#10;Description automatically generated">
            <a:extLst>
              <a:ext uri="{FF2B5EF4-FFF2-40B4-BE49-F238E27FC236}">
                <a16:creationId xmlns:a16="http://schemas.microsoft.com/office/drawing/2014/main" id="{AAE8C247-E4C3-4FE4-9A7F-F8A3028997D5}"/>
              </a:ext>
            </a:extLst>
          </p:cNvPr>
          <p:cNvPicPr>
            <a:picLocks noChangeAspect="1"/>
          </p:cNvPicPr>
          <p:nvPr/>
        </p:nvPicPr>
        <p:blipFill>
          <a:blip r:embed="rId3"/>
          <a:stretch>
            <a:fillRect/>
          </a:stretch>
        </p:blipFill>
        <p:spPr>
          <a:xfrm>
            <a:off x="7210364" y="1690688"/>
            <a:ext cx="4391154" cy="4105729"/>
          </a:xfrm>
          <a:prstGeom prst="rect">
            <a:avLst/>
          </a:prstGeom>
        </p:spPr>
      </p:pic>
    </p:spTree>
    <p:extLst>
      <p:ext uri="{BB962C8B-B14F-4D97-AF65-F5344CB8AC3E}">
        <p14:creationId xmlns:p14="http://schemas.microsoft.com/office/powerpoint/2010/main" val="311520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2</a:t>
            </a:fld>
            <a:r>
              <a:rPr lang="en-US" dirty="0"/>
              <a:t>: </a:t>
            </a:r>
            <a:r>
              <a:rPr lang="en-US" b="1" i="1" u="sng" dirty="0"/>
              <a:t>Thank You</a:t>
            </a:r>
            <a:r>
              <a:rPr lang="en-US" b="1" i="1" dirty="0"/>
              <a:t> </a:t>
            </a:r>
            <a:r>
              <a:rPr lang="en-US" b="1" dirty="0"/>
              <a:t>to our Scientist-Consumer Advisory Panel (SCAP) Members:</a:t>
            </a:r>
            <a:endParaRPr lang="en-US" dirty="0"/>
          </a:p>
        </p:txBody>
      </p:sp>
      <p:sp>
        <p:nvSpPr>
          <p:cNvPr id="4" name="Content Placeholder 2">
            <a:extLst>
              <a:ext uri="{FF2B5EF4-FFF2-40B4-BE49-F238E27FC236}">
                <a16:creationId xmlns:a16="http://schemas.microsoft.com/office/drawing/2014/main" id="{56267DD4-D42C-D30F-6679-5E6EE6F160F9}"/>
              </a:ext>
            </a:extLst>
          </p:cNvPr>
          <p:cNvSpPr txBox="1">
            <a:spLocks/>
          </p:cNvSpPr>
          <p:nvPr/>
        </p:nvSpPr>
        <p:spPr>
          <a:xfrm>
            <a:off x="1484898" y="1690688"/>
            <a:ext cx="43955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7000"/>
              </a:lnSpc>
              <a:spcBef>
                <a:spcPts val="0"/>
              </a:spcBef>
              <a:spcAft>
                <a:spcPts val="800"/>
              </a:spcAft>
            </a:pPr>
            <a:endParaRPr lang="en-US">
              <a:solidFill>
                <a:srgbClr val="000000"/>
              </a:solidFill>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3400">
                <a:solidFill>
                  <a:srgbClr val="000000"/>
                </a:solidFill>
                <a:ea typeface="Calibri" panose="020F0502020204030204" pitchFamily="34" charset="0"/>
                <a:cs typeface="Times New Roman" panose="02020603050405020304" pitchFamily="18" charset="0"/>
              </a:rPr>
              <a:t>Brian Abery</a:t>
            </a:r>
            <a:endParaRPr lang="en-US" sz="340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3400">
                <a:ea typeface="Calibri" panose="020F0502020204030204" pitchFamily="34" charset="0"/>
                <a:cs typeface="Times New Roman" panose="02020603050405020304" pitchFamily="18" charset="0"/>
              </a:rPr>
              <a:t>Fabricio Balcazar</a:t>
            </a:r>
          </a:p>
          <a:p>
            <a:pPr marL="0">
              <a:lnSpc>
                <a:spcPct val="107000"/>
              </a:lnSpc>
              <a:spcBef>
                <a:spcPts val="0"/>
              </a:spcBef>
              <a:spcAft>
                <a:spcPts val="800"/>
              </a:spcAft>
            </a:pPr>
            <a:r>
              <a:rPr lang="en-US" sz="3400">
                <a:ea typeface="Calibri" panose="020F0502020204030204" pitchFamily="34" charset="0"/>
                <a:cs typeface="Times New Roman" panose="02020603050405020304" pitchFamily="18" charset="0"/>
              </a:rPr>
              <a:t>Ron Garcia</a:t>
            </a:r>
          </a:p>
          <a:p>
            <a:pPr marL="0">
              <a:lnSpc>
                <a:spcPct val="107000"/>
              </a:lnSpc>
              <a:spcBef>
                <a:spcPts val="0"/>
              </a:spcBef>
              <a:spcAft>
                <a:spcPts val="800"/>
              </a:spcAft>
            </a:pPr>
            <a:r>
              <a:rPr lang="en-US" sz="3400">
                <a:ea typeface="Calibri" panose="020F0502020204030204" pitchFamily="34" charset="0"/>
                <a:cs typeface="Times New Roman" panose="02020603050405020304" pitchFamily="18" charset="0"/>
              </a:rPr>
              <a:t>Catherine Graham</a:t>
            </a:r>
          </a:p>
          <a:p>
            <a:pPr marL="0">
              <a:lnSpc>
                <a:spcPct val="107000"/>
              </a:lnSpc>
              <a:spcBef>
                <a:spcPts val="0"/>
              </a:spcBef>
              <a:spcAft>
                <a:spcPts val="800"/>
              </a:spcAft>
            </a:pPr>
            <a:r>
              <a:rPr lang="en-US" sz="3400">
                <a:ea typeface="Calibri" panose="020F0502020204030204" pitchFamily="34" charset="0"/>
                <a:cs typeface="Times New Roman" panose="02020603050405020304" pitchFamily="18" charset="0"/>
              </a:rPr>
              <a:t>David Keer</a:t>
            </a:r>
          </a:p>
          <a:p>
            <a:pPr marL="0"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57A1B752-BEE1-4A11-3E9F-E1DBE77B5B29}"/>
              </a:ext>
            </a:extLst>
          </p:cNvPr>
          <p:cNvSpPr txBox="1">
            <a:spLocks/>
          </p:cNvSpPr>
          <p:nvPr/>
        </p:nvSpPr>
        <p:spPr>
          <a:xfrm>
            <a:off x="6419349" y="1690688"/>
            <a:ext cx="43955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7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3400" dirty="0">
                <a:ea typeface="Calibri" panose="020F0502020204030204" pitchFamily="34" charset="0"/>
                <a:cs typeface="Times New Roman" panose="02020603050405020304" pitchFamily="18" charset="0"/>
              </a:rPr>
              <a:t>Sierra Royster</a:t>
            </a:r>
          </a:p>
          <a:p>
            <a:pPr marL="0">
              <a:lnSpc>
                <a:spcPct val="107000"/>
              </a:lnSpc>
              <a:spcBef>
                <a:spcPts val="0"/>
              </a:spcBef>
              <a:spcAft>
                <a:spcPts val="800"/>
              </a:spcAft>
            </a:pPr>
            <a:r>
              <a:rPr lang="en-US" sz="3400" dirty="0">
                <a:ea typeface="Calibri" panose="020F0502020204030204" pitchFamily="34" charset="0"/>
                <a:cs typeface="Times New Roman" panose="02020603050405020304" pitchFamily="18" charset="0"/>
              </a:rPr>
              <a:t>Phil </a:t>
            </a:r>
            <a:r>
              <a:rPr lang="en-US" sz="3400" dirty="0" err="1">
                <a:ea typeface="Calibri" panose="020F0502020204030204" pitchFamily="34" charset="0"/>
                <a:cs typeface="Times New Roman" panose="02020603050405020304" pitchFamily="18" charset="0"/>
              </a:rPr>
              <a:t>Rumrill</a:t>
            </a:r>
            <a:r>
              <a:rPr lang="en-US" sz="3400" dirty="0">
                <a:highlight>
                  <a:srgbClr val="FFFF00"/>
                </a:highlight>
                <a:ea typeface="Calibri" panose="020F0502020204030204" pitchFamily="34" charset="0"/>
                <a:cs typeface="Times New Roman" panose="02020603050405020304" pitchFamily="18" charset="0"/>
              </a:rPr>
              <a:t> </a:t>
            </a:r>
          </a:p>
          <a:p>
            <a:pPr marL="0">
              <a:lnSpc>
                <a:spcPct val="107000"/>
              </a:lnSpc>
              <a:spcBef>
                <a:spcPts val="0"/>
              </a:spcBef>
              <a:spcAft>
                <a:spcPts val="800"/>
              </a:spcAft>
            </a:pPr>
            <a:r>
              <a:rPr lang="en-US" sz="3400" dirty="0">
                <a:ea typeface="Calibri" panose="020F0502020204030204" pitchFamily="34" charset="0"/>
                <a:cs typeface="Times New Roman" panose="02020603050405020304" pitchFamily="18" charset="0"/>
              </a:rPr>
              <a:t>Tom </a:t>
            </a:r>
            <a:r>
              <a:rPr lang="en-US" sz="3400" dirty="0" err="1">
                <a:ea typeface="Calibri" panose="020F0502020204030204" pitchFamily="34" charset="0"/>
                <a:cs typeface="Times New Roman" panose="02020603050405020304" pitchFamily="18" charset="0"/>
              </a:rPr>
              <a:t>Seekins</a:t>
            </a:r>
            <a:endParaRPr lang="en-US" sz="3400" dirty="0">
              <a:ea typeface="Calibri" panose="020F0502020204030204" pitchFamily="34" charset="0"/>
              <a:cs typeface="Times New Roman" panose="02020603050405020304" pitchFamily="18" charset="0"/>
            </a:endParaRPr>
          </a:p>
          <a:p>
            <a:pPr marL="0">
              <a:lnSpc>
                <a:spcPct val="107000"/>
              </a:lnSpc>
              <a:spcBef>
                <a:spcPts val="0"/>
              </a:spcBef>
              <a:spcAft>
                <a:spcPts val="800"/>
              </a:spcAft>
            </a:pPr>
            <a:r>
              <a:rPr lang="en-US" sz="3400" dirty="0">
                <a:ea typeface="Calibri" panose="020F0502020204030204" pitchFamily="34" charset="0"/>
                <a:cs typeface="Times New Roman" panose="02020603050405020304" pitchFamily="18" charset="0"/>
              </a:rPr>
              <a:t>Jack Stratton</a:t>
            </a:r>
          </a:p>
          <a:p>
            <a:pPr marL="0">
              <a:lnSpc>
                <a:spcPct val="107000"/>
              </a:lnSpc>
              <a:spcBef>
                <a:spcPts val="0"/>
              </a:spcBef>
              <a:spcAft>
                <a:spcPts val="800"/>
              </a:spcAft>
            </a:pPr>
            <a:r>
              <a:rPr lang="en-US" sz="3400" dirty="0">
                <a:solidFill>
                  <a:srgbClr val="000000"/>
                </a:solidFill>
                <a:ea typeface="Calibri" panose="020F0502020204030204" pitchFamily="34" charset="0"/>
                <a:cs typeface="Times New Roman" panose="02020603050405020304" pitchFamily="18" charset="0"/>
              </a:rPr>
              <a:t>Ranita Wilks</a:t>
            </a:r>
            <a:endParaRPr lang="en-US" sz="3400" dirty="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50515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20</a:t>
            </a:fld>
            <a:r>
              <a:rPr lang="en-US" dirty="0"/>
              <a:t>: </a:t>
            </a:r>
            <a:r>
              <a:rPr lang="en-US" dirty="0">
                <a:cs typeface="Calibri Light"/>
              </a:rPr>
              <a:t>Out and About Projects</a:t>
            </a:r>
            <a:endParaRPr lang="en-US" dirty="0"/>
          </a:p>
        </p:txBody>
      </p:sp>
      <p:sp>
        <p:nvSpPr>
          <p:cNvPr id="4" name="Content Placeholder 2">
            <a:extLst>
              <a:ext uri="{FF2B5EF4-FFF2-40B4-BE49-F238E27FC236}">
                <a16:creationId xmlns:a16="http://schemas.microsoft.com/office/drawing/2014/main" id="{02F63D60-2410-7C11-2F41-E5E07C72656D}"/>
              </a:ext>
            </a:extLst>
          </p:cNvPr>
          <p:cNvSpPr txBox="1">
            <a:spLocks/>
          </p:cNvSpPr>
          <p:nvPr/>
        </p:nvSpPr>
        <p:spPr>
          <a:xfrm>
            <a:off x="838199" y="1825625"/>
            <a:ext cx="5165559" cy="4351338"/>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20000"/>
              </a:lnSpc>
              <a:spcBef>
                <a:spcPts val="0"/>
              </a:spcBef>
            </a:pPr>
            <a:r>
              <a:rPr lang="en-US" sz="10000" dirty="0">
                <a:cs typeface="Calibri"/>
              </a:rPr>
              <a:t>Attending a neurodiverse group </a:t>
            </a:r>
          </a:p>
          <a:p>
            <a:pPr marL="0">
              <a:lnSpc>
                <a:spcPct val="120000"/>
              </a:lnSpc>
              <a:spcBef>
                <a:spcPts val="0"/>
              </a:spcBef>
            </a:pPr>
            <a:r>
              <a:rPr lang="en-US" sz="10000" dirty="0">
                <a:cs typeface="Calibri"/>
              </a:rPr>
              <a:t>Professional house cleaning </a:t>
            </a:r>
          </a:p>
          <a:p>
            <a:pPr marL="0">
              <a:lnSpc>
                <a:spcPct val="120000"/>
              </a:lnSpc>
              <a:spcBef>
                <a:spcPts val="0"/>
              </a:spcBef>
            </a:pPr>
            <a:r>
              <a:rPr lang="en-US" sz="10000" dirty="0">
                <a:cs typeface="Calibri"/>
              </a:rPr>
              <a:t>Reliable transportation </a:t>
            </a:r>
          </a:p>
          <a:p>
            <a:pPr marL="0">
              <a:lnSpc>
                <a:spcPct val="120000"/>
              </a:lnSpc>
              <a:spcBef>
                <a:spcPts val="0"/>
              </a:spcBef>
            </a:pPr>
            <a:r>
              <a:rPr lang="en-US" sz="10000" dirty="0">
                <a:cs typeface="Calibri"/>
              </a:rPr>
              <a:t>Going to church online</a:t>
            </a:r>
          </a:p>
          <a:p>
            <a:pPr marL="0">
              <a:lnSpc>
                <a:spcPct val="120000"/>
              </a:lnSpc>
              <a:spcBef>
                <a:spcPts val="0"/>
              </a:spcBef>
            </a:pPr>
            <a:r>
              <a:rPr lang="en-US" sz="10000" dirty="0">
                <a:cs typeface="Calibri"/>
              </a:rPr>
              <a:t>Getting a service animal </a:t>
            </a:r>
          </a:p>
          <a:p>
            <a:pPr marL="0">
              <a:lnSpc>
                <a:spcPct val="120000"/>
              </a:lnSpc>
              <a:spcBef>
                <a:spcPts val="0"/>
              </a:spcBef>
            </a:pPr>
            <a:r>
              <a:rPr lang="en-US" sz="10000" dirty="0">
                <a:cs typeface="Calibri"/>
              </a:rPr>
              <a:t>Socializing / meeting other people</a:t>
            </a:r>
          </a:p>
          <a:p>
            <a:pPr marL="0">
              <a:lnSpc>
                <a:spcPct val="120000"/>
              </a:lnSpc>
              <a:spcBef>
                <a:spcPts val="0"/>
              </a:spcBef>
            </a:pPr>
            <a:r>
              <a:rPr lang="en-US" sz="10000" dirty="0">
                <a:cs typeface="Calibri"/>
              </a:rPr>
              <a:t>Using social media to stay in touch </a:t>
            </a:r>
          </a:p>
          <a:p>
            <a:pPr marL="0">
              <a:lnSpc>
                <a:spcPct val="120000"/>
              </a:lnSpc>
              <a:spcBef>
                <a:spcPts val="0"/>
              </a:spcBef>
            </a:pPr>
            <a:r>
              <a:rPr lang="en-US" sz="10000" dirty="0">
                <a:cs typeface="Calibri"/>
              </a:rPr>
              <a:t>Learning to use a sewing machine </a:t>
            </a:r>
          </a:p>
          <a:p>
            <a:pPr marL="0">
              <a:lnSpc>
                <a:spcPct val="120000"/>
              </a:lnSpc>
              <a:spcBef>
                <a:spcPts val="0"/>
              </a:spcBef>
            </a:pPr>
            <a:r>
              <a:rPr lang="en-US" sz="10000" dirty="0">
                <a:cs typeface="Calibri"/>
              </a:rPr>
              <a:t>Getting a laptop </a:t>
            </a:r>
          </a:p>
          <a:p>
            <a:pPr marL="0">
              <a:lnSpc>
                <a:spcPct val="120000"/>
              </a:lnSpc>
              <a:spcBef>
                <a:spcPts val="0"/>
              </a:spcBef>
            </a:pPr>
            <a:r>
              <a:rPr lang="en-US" sz="10000" dirty="0">
                <a:cs typeface="Calibri"/>
              </a:rPr>
              <a:t>Engaging in social media </a:t>
            </a:r>
          </a:p>
          <a:p>
            <a:endParaRPr lang="en-US" dirty="0">
              <a:cs typeface="Calibri"/>
            </a:endParaRPr>
          </a:p>
          <a:p>
            <a:endParaRPr lang="en-US" dirty="0">
              <a:cs typeface="Calibri"/>
            </a:endParaRPr>
          </a:p>
          <a:p>
            <a:endParaRPr lang="en-US" dirty="0">
              <a:cs typeface="Calibri"/>
            </a:endParaRPr>
          </a:p>
        </p:txBody>
      </p:sp>
      <p:sp>
        <p:nvSpPr>
          <p:cNvPr id="5" name="TextBox 4">
            <a:extLst>
              <a:ext uri="{FF2B5EF4-FFF2-40B4-BE49-F238E27FC236}">
                <a16:creationId xmlns:a16="http://schemas.microsoft.com/office/drawing/2014/main" id="{2E0251BB-8BED-97F6-7E56-502A867F9452}"/>
              </a:ext>
            </a:extLst>
          </p:cNvPr>
          <p:cNvSpPr txBox="1"/>
          <p:nvPr/>
        </p:nvSpPr>
        <p:spPr>
          <a:xfrm>
            <a:off x="6720505" y="1825625"/>
            <a:ext cx="4299284"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285750">
              <a:buFont typeface="Arial"/>
              <a:buChar char="•"/>
            </a:pPr>
            <a:r>
              <a:rPr lang="en-US" sz="2500" dirty="0">
                <a:ea typeface="+mn-lt"/>
                <a:cs typeface="+mn-lt"/>
              </a:rPr>
              <a:t>Decorating for holidays </a:t>
            </a:r>
          </a:p>
          <a:p>
            <a:pPr indent="-285750">
              <a:buFont typeface="Arial"/>
              <a:buChar char="•"/>
            </a:pPr>
            <a:r>
              <a:rPr lang="en-US" sz="2500" dirty="0">
                <a:ea typeface="+mn-lt"/>
                <a:cs typeface="+mn-lt"/>
              </a:rPr>
              <a:t>Medication delivery system</a:t>
            </a:r>
          </a:p>
          <a:p>
            <a:pPr indent="-285750">
              <a:buFont typeface="Arial"/>
              <a:buChar char="•"/>
            </a:pPr>
            <a:r>
              <a:rPr lang="en-US" sz="2500" dirty="0">
                <a:ea typeface="+mn-lt"/>
                <a:cs typeface="+mn-lt"/>
              </a:rPr>
              <a:t>Food delivery systems</a:t>
            </a:r>
          </a:p>
          <a:p>
            <a:pPr indent="-285750">
              <a:buFont typeface="Arial"/>
              <a:buChar char="•"/>
            </a:pPr>
            <a:r>
              <a:rPr lang="en-US" sz="2500" dirty="0">
                <a:ea typeface="+mn-lt"/>
                <a:cs typeface="+mn-lt"/>
              </a:rPr>
              <a:t>Trivia night </a:t>
            </a:r>
          </a:p>
          <a:p>
            <a:pPr indent="-285750">
              <a:buFont typeface="Arial"/>
              <a:buChar char="•"/>
            </a:pPr>
            <a:r>
              <a:rPr lang="en-US" sz="2500" dirty="0">
                <a:ea typeface="+mn-lt"/>
                <a:cs typeface="+mn-lt"/>
              </a:rPr>
              <a:t>Going out in the community </a:t>
            </a:r>
          </a:p>
          <a:p>
            <a:pPr indent="-285750">
              <a:buFont typeface="Arial"/>
              <a:buChar char="•"/>
            </a:pPr>
            <a:r>
              <a:rPr lang="en-US" sz="2500" dirty="0">
                <a:ea typeface="+mn-lt"/>
                <a:cs typeface="+mn-lt"/>
              </a:rPr>
              <a:t>Fishing trips </a:t>
            </a:r>
          </a:p>
          <a:p>
            <a:pPr indent="-285750">
              <a:buFont typeface="Arial"/>
              <a:buChar char="•"/>
            </a:pPr>
            <a:r>
              <a:rPr lang="en-US" sz="2500" dirty="0">
                <a:ea typeface="+mn-lt"/>
                <a:cs typeface="+mn-lt"/>
              </a:rPr>
              <a:t>Exercise equipment </a:t>
            </a:r>
          </a:p>
          <a:p>
            <a:pPr indent="-285750">
              <a:buFont typeface="Arial"/>
              <a:buChar char="•"/>
            </a:pPr>
            <a:r>
              <a:rPr lang="en-US" sz="2500" dirty="0">
                <a:ea typeface="+mn-lt"/>
                <a:cs typeface="+mn-lt"/>
              </a:rPr>
              <a:t>Art class </a:t>
            </a:r>
          </a:p>
          <a:p>
            <a:pPr indent="-285750">
              <a:buFont typeface="Arial"/>
              <a:buChar char="•"/>
            </a:pPr>
            <a:r>
              <a:rPr lang="en-US" sz="2500" dirty="0">
                <a:ea typeface="+mn-lt"/>
                <a:cs typeface="+mn-lt"/>
              </a:rPr>
              <a:t>Typing to decrease fatigue </a:t>
            </a:r>
          </a:p>
          <a:p>
            <a:pPr indent="-285750">
              <a:buFont typeface="Arial"/>
              <a:buChar char="•"/>
            </a:pPr>
            <a:r>
              <a:rPr lang="en-US" sz="2500" dirty="0">
                <a:ea typeface="+mn-lt"/>
                <a:cs typeface="+mn-lt"/>
              </a:rPr>
              <a:t>Volunteer opportunities </a:t>
            </a:r>
            <a:endParaRPr lang="en-US" sz="2500" dirty="0"/>
          </a:p>
        </p:txBody>
      </p:sp>
    </p:spTree>
    <p:extLst>
      <p:ext uri="{BB962C8B-B14F-4D97-AF65-F5344CB8AC3E}">
        <p14:creationId xmlns:p14="http://schemas.microsoft.com/office/powerpoint/2010/main" val="2271681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21</a:t>
            </a:fld>
            <a:r>
              <a:rPr lang="en-US" dirty="0"/>
              <a:t>: PICL During the Pandemic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3200" dirty="0"/>
              <a:t>Implications of the coronavirus pandemic on PICL: </a:t>
            </a:r>
          </a:p>
          <a:p>
            <a:pPr lvl="1"/>
            <a:r>
              <a:rPr lang="en-US" dirty="0"/>
              <a:t>Measures of physical participation in the community not as meaningful </a:t>
            </a:r>
          </a:p>
          <a:p>
            <a:pPr lvl="1"/>
            <a:r>
              <a:rPr lang="en-US" dirty="0"/>
              <a:t>People electing not to physically participate in their community </a:t>
            </a:r>
          </a:p>
          <a:p>
            <a:pPr lvl="1"/>
            <a:r>
              <a:rPr lang="en-US" dirty="0"/>
              <a:t>Community participation as a “luxury” </a:t>
            </a:r>
          </a:p>
          <a:p>
            <a:pPr lvl="2"/>
            <a:r>
              <a:rPr lang="en-US" sz="2400" dirty="0"/>
              <a:t>More people in emergency crises during the pandemic</a:t>
            </a:r>
          </a:p>
          <a:p>
            <a:pPr lvl="2"/>
            <a:r>
              <a:rPr lang="en-US" sz="2400" dirty="0"/>
              <a:t>Increased attention to meet basic needs</a:t>
            </a:r>
          </a:p>
          <a:p>
            <a:r>
              <a:rPr lang="en-US" sz="3200" dirty="0"/>
              <a:t>Solutions: </a:t>
            </a:r>
          </a:p>
          <a:p>
            <a:pPr lvl="1"/>
            <a:r>
              <a:rPr lang="en-US" dirty="0"/>
              <a:t>Increased interviews to assess effects of PICL program on consumer’s lives</a:t>
            </a:r>
          </a:p>
          <a:p>
            <a:pPr lvl="1"/>
            <a:r>
              <a:rPr lang="en-US" dirty="0"/>
              <a:t>Pivot to “community participation from home”</a:t>
            </a:r>
          </a:p>
          <a:p>
            <a:pPr lvl="1"/>
            <a:r>
              <a:rPr lang="en-US" dirty="0"/>
              <a:t>Learning from CIL staff about the needs of their consumers </a:t>
            </a:r>
          </a:p>
        </p:txBody>
      </p:sp>
    </p:spTree>
    <p:extLst>
      <p:ext uri="{BB962C8B-B14F-4D97-AF65-F5344CB8AC3E}">
        <p14:creationId xmlns:p14="http://schemas.microsoft.com/office/powerpoint/2010/main" val="2739168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22</a:t>
            </a:fld>
            <a:r>
              <a:rPr lang="en-US" dirty="0"/>
              <a:t>: Out and About Quotes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dirty="0"/>
              <a:t>“So, I think definitely the best thing was just kind of the connection with other people. I feel like it really has for me, at least increased a little bit during this COVID-19 pandemic… we all want to make sure that we stay connected because it can get very lonely when you’re either by yourself or with the same group of people constantly.” </a:t>
            </a:r>
          </a:p>
          <a:p>
            <a:pPr lvl="0"/>
            <a:r>
              <a:rPr lang="en-US" dirty="0"/>
              <a:t>“[I learned] new information, learning about organizations that I didn't know were there. Kind of prompting me to actually do a little research of my own. Because otherwise I wouldn't have thought about looking up anything about food assistance or mobile meals or anything like that. So, it was good, excellent for information, because someday I may need it.”</a:t>
            </a:r>
          </a:p>
          <a:p>
            <a:endParaRPr lang="en-US" dirty="0"/>
          </a:p>
          <a:p>
            <a:endParaRPr lang="en-US" sz="3200" dirty="0"/>
          </a:p>
        </p:txBody>
      </p:sp>
    </p:spTree>
    <p:extLst>
      <p:ext uri="{BB962C8B-B14F-4D97-AF65-F5344CB8AC3E}">
        <p14:creationId xmlns:p14="http://schemas.microsoft.com/office/powerpoint/2010/main" val="4166062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23</a:t>
            </a:fld>
            <a:endParaRPr lang="en-US" kern="1200" dirty="0">
              <a:solidFill>
                <a:schemeClr val="tx1"/>
              </a:solidFill>
              <a:latin typeface="+mj-lt"/>
              <a:ea typeface="+mj-ea"/>
              <a:cs typeface="+mj-cs"/>
            </a:endParaRPr>
          </a:p>
        </p:txBody>
      </p:sp>
      <p:sp>
        <p:nvSpPr>
          <p:cNvPr id="5" name="Content Placeholder 4"/>
          <p:cNvSpPr>
            <a:spLocks noGrp="1"/>
          </p:cNvSpPr>
          <p:nvPr>
            <p:ph idx="1"/>
          </p:nvPr>
        </p:nvSpPr>
        <p:spPr>
          <a:xfrm>
            <a:off x="838200" y="2870656"/>
            <a:ext cx="10515600" cy="1614261"/>
          </a:xfrm>
        </p:spPr>
        <p:txBody>
          <a:bodyPr>
            <a:normAutofit/>
          </a:bodyPr>
          <a:lstStyle/>
          <a:p>
            <a:pPr marL="0" indent="0" algn="ctr">
              <a:buNone/>
            </a:pPr>
            <a:r>
              <a:rPr lang="en-US" sz="7200" dirty="0"/>
              <a:t>Questions?</a:t>
            </a:r>
          </a:p>
        </p:txBody>
      </p:sp>
    </p:spTree>
    <p:extLst>
      <p:ext uri="{BB962C8B-B14F-4D97-AF65-F5344CB8AC3E}">
        <p14:creationId xmlns:p14="http://schemas.microsoft.com/office/powerpoint/2010/main" val="2242368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C24C-D3F9-4F66-A2E8-886EEDE20215}"/>
              </a:ext>
            </a:extLst>
          </p:cNvPr>
          <p:cNvSpPr>
            <a:spLocks noGrp="1"/>
          </p:cNvSpPr>
          <p:nvPr>
            <p:ph type="title"/>
          </p:nvPr>
        </p:nvSpPr>
        <p:spPr>
          <a:xfrm>
            <a:off x="838200" y="365126"/>
            <a:ext cx="10515600" cy="531858"/>
          </a:xfrm>
        </p:spPr>
        <p:txBody>
          <a:bodyPr>
            <a:normAutofit/>
          </a:bodyPr>
          <a:lstStyle/>
          <a:p>
            <a:r>
              <a:rPr lang="en-US" sz="2000" dirty="0"/>
              <a:t>&gt;&gt; SLIDE </a:t>
            </a:r>
            <a:fld id="{13672F23-EC48-4D52-A60F-9B8ECB54358F}" type="slidenum">
              <a:rPr lang="en-US" sz="2000" smtClean="0"/>
              <a:t>24</a:t>
            </a:fld>
            <a:endParaRPr lang="en-US" sz="2000" dirty="0"/>
          </a:p>
        </p:txBody>
      </p:sp>
      <p:sp>
        <p:nvSpPr>
          <p:cNvPr id="3" name="Subtitle 2">
            <a:extLst>
              <a:ext uri="{FF2B5EF4-FFF2-40B4-BE49-F238E27FC236}">
                <a16:creationId xmlns:a16="http://schemas.microsoft.com/office/drawing/2014/main" id="{1B35E190-59CA-4566-91FE-4C0893FED408}"/>
              </a:ext>
            </a:extLst>
          </p:cNvPr>
          <p:cNvSpPr>
            <a:spLocks noGrp="1"/>
          </p:cNvSpPr>
          <p:nvPr>
            <p:ph idx="1"/>
          </p:nvPr>
        </p:nvSpPr>
        <p:spPr/>
        <p:txBody>
          <a:bodyPr>
            <a:normAutofit/>
          </a:bodyPr>
          <a:lstStyle/>
          <a:p>
            <a:pPr marL="0" indent="0" algn="ctr">
              <a:buNone/>
            </a:pPr>
            <a:r>
              <a:rPr lang="en-US" sz="6000" dirty="0"/>
              <a:t>National Community Living Resource Center</a:t>
            </a:r>
          </a:p>
          <a:p>
            <a:pPr marL="0" indent="0" algn="ctr">
              <a:buNone/>
            </a:pPr>
            <a:endParaRPr lang="en-US" dirty="0"/>
          </a:p>
          <a:p>
            <a:pPr marL="0" indent="0" algn="ctr">
              <a:buNone/>
            </a:pPr>
            <a:r>
              <a:rPr lang="en-US" dirty="0"/>
              <a:t>August 17, 2022</a:t>
            </a:r>
          </a:p>
          <a:p>
            <a:pPr marL="0" indent="0" algn="ctr">
              <a:buNone/>
            </a:pPr>
            <a:endParaRPr lang="en-US" dirty="0"/>
          </a:p>
          <a:p>
            <a:pPr marL="0" indent="0" algn="ctr">
              <a:buNone/>
            </a:pPr>
            <a:r>
              <a:rPr lang="en-US" dirty="0"/>
              <a:t>Ryan Henley </a:t>
            </a:r>
          </a:p>
        </p:txBody>
      </p:sp>
    </p:spTree>
    <p:extLst>
      <p:ext uri="{BB962C8B-B14F-4D97-AF65-F5344CB8AC3E}">
        <p14:creationId xmlns:p14="http://schemas.microsoft.com/office/powerpoint/2010/main" val="1456341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25</a:t>
            </a:fld>
            <a:r>
              <a:rPr lang="en-US" dirty="0"/>
              <a:t>: National Community Living Resource Center (NCLRC)</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825625"/>
            <a:ext cx="4855450" cy="4351338"/>
          </a:xfrm>
        </p:spPr>
        <p:txBody>
          <a:bodyPr>
            <a:noAutofit/>
          </a:bodyPr>
          <a:lstStyle/>
          <a:p>
            <a:r>
              <a:rPr lang="en-US" sz="3200" dirty="0"/>
              <a:t>What is the NCLRC? </a:t>
            </a:r>
          </a:p>
          <a:p>
            <a:pPr lvl="1"/>
            <a:r>
              <a:rPr lang="en-US" dirty="0"/>
              <a:t>A database of interventions of proven value to researchers, consumers, CILs, and others who promote community living for people with disabilities </a:t>
            </a:r>
          </a:p>
          <a:p>
            <a:pPr lvl="1"/>
            <a:r>
              <a:rPr lang="en-US" dirty="0">
                <a:hlinkClick r:id="rId3"/>
              </a:rPr>
              <a:t>https://clresources.org</a:t>
            </a:r>
            <a:r>
              <a:rPr lang="en-US" dirty="0"/>
              <a:t> </a:t>
            </a:r>
          </a:p>
        </p:txBody>
      </p:sp>
      <p:pic>
        <p:nvPicPr>
          <p:cNvPr id="5" name="Picture 4" descr="A screenshot of a website&#10;&#10;Description automatically generated with low confidence">
            <a:extLst>
              <a:ext uri="{FF2B5EF4-FFF2-40B4-BE49-F238E27FC236}">
                <a16:creationId xmlns:a16="http://schemas.microsoft.com/office/drawing/2014/main" id="{51B7219B-2A62-AD93-0749-E633024E8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650" y="1825625"/>
            <a:ext cx="6189291" cy="4351338"/>
          </a:xfrm>
          <a:prstGeom prst="rect">
            <a:avLst/>
          </a:prstGeom>
        </p:spPr>
      </p:pic>
    </p:spTree>
    <p:extLst>
      <p:ext uri="{BB962C8B-B14F-4D97-AF65-F5344CB8AC3E}">
        <p14:creationId xmlns:p14="http://schemas.microsoft.com/office/powerpoint/2010/main" val="3666248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26</a:t>
            </a:fld>
            <a:r>
              <a:rPr lang="en-US" dirty="0"/>
              <a:t>: Curated Resources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dirty="0"/>
              <a:t>We selected some of the best available resources that align with our review of the research on improving community living for people with disabilities. </a:t>
            </a:r>
          </a:p>
          <a:p>
            <a:r>
              <a:rPr lang="en-US" dirty="0"/>
              <a:t>For each resource we tell you:</a:t>
            </a:r>
          </a:p>
          <a:p>
            <a:pPr lvl="1"/>
            <a:r>
              <a:rPr lang="en-US" dirty="0"/>
              <a:t>What the resource is</a:t>
            </a:r>
          </a:p>
          <a:p>
            <a:pPr lvl="1"/>
            <a:r>
              <a:rPr lang="en-US" dirty="0"/>
              <a:t>Why we chose to include it</a:t>
            </a:r>
          </a:p>
          <a:p>
            <a:pPr lvl="1"/>
            <a:r>
              <a:rPr lang="en-US" dirty="0"/>
              <a:t>Who benefits from it</a:t>
            </a:r>
          </a:p>
          <a:p>
            <a:pPr lvl="1"/>
            <a:r>
              <a:rPr lang="en-US" dirty="0"/>
              <a:t>How it can be used</a:t>
            </a:r>
          </a:p>
          <a:p>
            <a:r>
              <a:rPr lang="en-US" dirty="0"/>
              <a:t>We also provide a link to the resource or a site where you can access the resource in full.</a:t>
            </a:r>
            <a:r>
              <a:rPr lang="en-US" sz="3200" dirty="0"/>
              <a:t> </a:t>
            </a:r>
            <a:endParaRPr lang="en-US" dirty="0"/>
          </a:p>
        </p:txBody>
      </p:sp>
    </p:spTree>
    <p:extLst>
      <p:ext uri="{BB962C8B-B14F-4D97-AF65-F5344CB8AC3E}">
        <p14:creationId xmlns:p14="http://schemas.microsoft.com/office/powerpoint/2010/main" val="2528475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27</a:t>
            </a:fld>
            <a:r>
              <a:rPr lang="en-US" dirty="0"/>
              <a:t>: Resource Lists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825625"/>
            <a:ext cx="5133109" cy="4351338"/>
          </a:xfrm>
        </p:spPr>
        <p:txBody>
          <a:bodyPr>
            <a:noAutofit/>
          </a:bodyPr>
          <a:lstStyle/>
          <a:p>
            <a:r>
              <a:rPr lang="en-US" sz="3200" u="sng" dirty="0"/>
              <a:t>Advocacy </a:t>
            </a:r>
          </a:p>
          <a:p>
            <a:r>
              <a:rPr lang="en-US" sz="3200" u="sng" dirty="0"/>
              <a:t>Community Living Skills</a:t>
            </a:r>
          </a:p>
          <a:p>
            <a:r>
              <a:rPr lang="en-US" sz="3200" dirty="0"/>
              <a:t>Daily Living</a:t>
            </a:r>
          </a:p>
          <a:p>
            <a:r>
              <a:rPr lang="en-US" sz="3200" dirty="0"/>
              <a:t>Disaster Preparedness</a:t>
            </a:r>
          </a:p>
          <a:p>
            <a:r>
              <a:rPr lang="en-US" sz="3200" dirty="0"/>
              <a:t>Employment</a:t>
            </a:r>
          </a:p>
          <a:p>
            <a:r>
              <a:rPr lang="en-US" sz="3200" dirty="0"/>
              <a:t>Financial</a:t>
            </a:r>
          </a:p>
          <a:p>
            <a:r>
              <a:rPr lang="en-US" sz="3200" u="sng" dirty="0"/>
              <a:t>Health</a:t>
            </a:r>
          </a:p>
        </p:txBody>
      </p:sp>
      <p:sp>
        <p:nvSpPr>
          <p:cNvPr id="4" name="Content Placeholder 2">
            <a:extLst>
              <a:ext uri="{FF2B5EF4-FFF2-40B4-BE49-F238E27FC236}">
                <a16:creationId xmlns:a16="http://schemas.microsoft.com/office/drawing/2014/main" id="{BB1316D4-D186-B8A8-8540-C43377BDF8EC}"/>
              </a:ext>
            </a:extLst>
          </p:cNvPr>
          <p:cNvSpPr txBox="1">
            <a:spLocks/>
          </p:cNvSpPr>
          <p:nvPr/>
        </p:nvSpPr>
        <p:spPr>
          <a:xfrm>
            <a:off x="5971309" y="1825625"/>
            <a:ext cx="513310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Housing</a:t>
            </a:r>
          </a:p>
          <a:p>
            <a:r>
              <a:rPr lang="en-US" sz="3200" dirty="0"/>
              <a:t>Legal</a:t>
            </a:r>
          </a:p>
          <a:p>
            <a:r>
              <a:rPr lang="en-US" sz="3200" dirty="0"/>
              <a:t>Personal Care Attendants</a:t>
            </a:r>
          </a:p>
          <a:p>
            <a:r>
              <a:rPr lang="en-US" sz="3200" dirty="0"/>
              <a:t>Service Animals</a:t>
            </a:r>
          </a:p>
          <a:p>
            <a:r>
              <a:rPr lang="en-US" sz="3200" dirty="0"/>
              <a:t>Transition</a:t>
            </a:r>
          </a:p>
          <a:p>
            <a:r>
              <a:rPr lang="en-US" sz="3200" dirty="0"/>
              <a:t>Transportation</a:t>
            </a:r>
          </a:p>
        </p:txBody>
      </p:sp>
    </p:spTree>
    <p:extLst>
      <p:ext uri="{BB962C8B-B14F-4D97-AF65-F5344CB8AC3E}">
        <p14:creationId xmlns:p14="http://schemas.microsoft.com/office/powerpoint/2010/main" val="2114715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normAutofit/>
          </a:bodyPr>
          <a:lstStyle/>
          <a:p>
            <a:r>
              <a:rPr lang="en-US" dirty="0"/>
              <a:t>&gt;&gt; SLIDE </a:t>
            </a:r>
            <a:fld id="{0E8CF7C7-2C93-4D11-8EF3-B9E91C973FAA}" type="slidenum">
              <a:rPr lang="en-US" smtClean="0"/>
              <a:t>28</a:t>
            </a:fld>
            <a:r>
              <a:rPr lang="en-US" dirty="0"/>
              <a:t>: Advocacy Resources</a:t>
            </a:r>
            <a:br>
              <a:rPr lang="en-US" dirty="0"/>
            </a:br>
            <a:r>
              <a:rPr lang="en-US" sz="3200" dirty="0">
                <a:hlinkClick r:id="rId3"/>
              </a:rPr>
              <a:t>https://clresources.org/advocacy-tools</a:t>
            </a:r>
            <a:endParaRPr lang="en-US" sz="3200" dirty="0"/>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825625"/>
            <a:ext cx="5257800" cy="3646261"/>
          </a:xfrm>
        </p:spPr>
        <p:txBody>
          <a:bodyPr>
            <a:noAutofit/>
          </a:bodyPr>
          <a:lstStyle/>
          <a:p>
            <a:r>
              <a:rPr lang="en-US" sz="2400" dirty="0"/>
              <a:t>State Protection and Advocacy Systems created by the Administration for Community Living (ACL)</a:t>
            </a:r>
          </a:p>
          <a:p>
            <a:r>
              <a:rPr lang="en-US" sz="2400" dirty="0"/>
              <a:t>Self Advocacy Guides created by Disability Rights of Pennsylvania </a:t>
            </a:r>
          </a:p>
          <a:p>
            <a:r>
              <a:rPr lang="en-US" sz="2400" dirty="0"/>
              <a:t>Advocacy Skill Building Toolkit created by the University of Montana</a:t>
            </a:r>
          </a:p>
          <a:p>
            <a:r>
              <a:rPr lang="en-US" sz="2400" dirty="0"/>
              <a:t>For more advocacy resources, visit our website!</a:t>
            </a:r>
          </a:p>
        </p:txBody>
      </p:sp>
      <p:pic>
        <p:nvPicPr>
          <p:cNvPr id="4" name="Picture 3">
            <a:extLst>
              <a:ext uri="{FF2B5EF4-FFF2-40B4-BE49-F238E27FC236}">
                <a16:creationId xmlns:a16="http://schemas.microsoft.com/office/drawing/2014/main" id="{87B4D357-C8FF-A5D8-CFDE-4636EF8D9FA4}"/>
              </a:ext>
            </a:extLst>
          </p:cNvPr>
          <p:cNvPicPr>
            <a:picLocks noChangeAspect="1"/>
          </p:cNvPicPr>
          <p:nvPr/>
        </p:nvPicPr>
        <p:blipFill>
          <a:blip r:embed="rId4"/>
          <a:stretch>
            <a:fillRect/>
          </a:stretch>
        </p:blipFill>
        <p:spPr>
          <a:xfrm>
            <a:off x="6201442" y="1825625"/>
            <a:ext cx="5257800" cy="3646261"/>
          </a:xfrm>
          <a:prstGeom prst="rect">
            <a:avLst/>
          </a:prstGeom>
        </p:spPr>
      </p:pic>
    </p:spTree>
    <p:extLst>
      <p:ext uri="{BB962C8B-B14F-4D97-AF65-F5344CB8AC3E}">
        <p14:creationId xmlns:p14="http://schemas.microsoft.com/office/powerpoint/2010/main" val="2185862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normAutofit/>
          </a:bodyPr>
          <a:lstStyle/>
          <a:p>
            <a:r>
              <a:rPr lang="en-US" dirty="0"/>
              <a:t>&gt;&gt; SLIDE </a:t>
            </a:r>
            <a:fld id="{0E8CF7C7-2C93-4D11-8EF3-B9E91C973FAA}" type="slidenum">
              <a:rPr lang="en-US" smtClean="0"/>
              <a:t>29</a:t>
            </a:fld>
            <a:r>
              <a:rPr lang="en-US" dirty="0"/>
              <a:t>: </a:t>
            </a:r>
            <a:r>
              <a:rPr lang="en-US" sz="4000" dirty="0"/>
              <a:t>Community Living Skills Resources</a:t>
            </a:r>
            <a:br>
              <a:rPr lang="en-US" sz="4000" dirty="0"/>
            </a:br>
            <a:r>
              <a:rPr lang="en-US" sz="3200" dirty="0">
                <a:hlinkClick r:id="rId3"/>
              </a:rPr>
              <a:t>https://clresources.org/community-living-skills-tools</a:t>
            </a:r>
            <a:endParaRPr lang="en-US" sz="3200" dirty="0"/>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825625"/>
            <a:ext cx="5257800" cy="3987346"/>
          </a:xfrm>
        </p:spPr>
        <p:txBody>
          <a:bodyPr>
            <a:noAutofit/>
          </a:bodyPr>
          <a:lstStyle/>
          <a:p>
            <a:r>
              <a:rPr lang="en-US" sz="2200" dirty="0"/>
              <a:t>Planning for Community Living created by the National Parent Center on Transition and Employment</a:t>
            </a:r>
          </a:p>
          <a:p>
            <a:r>
              <a:rPr lang="en-US" sz="2200" dirty="0"/>
              <a:t>Administration for Community Living Program Areas created by the Administration for Community Living (ACL)</a:t>
            </a:r>
          </a:p>
          <a:p>
            <a:r>
              <a:rPr lang="en-US" sz="2200" dirty="0"/>
              <a:t>Healthy Community Living site created by the Healthy Community Living (HCL) program</a:t>
            </a:r>
          </a:p>
          <a:p>
            <a:r>
              <a:rPr lang="en-US" sz="2200" dirty="0"/>
              <a:t>For more community living skills resources, visit our website!</a:t>
            </a:r>
          </a:p>
        </p:txBody>
      </p:sp>
      <p:pic>
        <p:nvPicPr>
          <p:cNvPr id="4" name="Picture 3">
            <a:extLst>
              <a:ext uri="{FF2B5EF4-FFF2-40B4-BE49-F238E27FC236}">
                <a16:creationId xmlns:a16="http://schemas.microsoft.com/office/drawing/2014/main" id="{1FAD3F5D-0FAE-AA90-125B-A4B1716C89F8}"/>
              </a:ext>
            </a:extLst>
          </p:cNvPr>
          <p:cNvPicPr>
            <a:picLocks noChangeAspect="1"/>
          </p:cNvPicPr>
          <p:nvPr/>
        </p:nvPicPr>
        <p:blipFill>
          <a:blip r:embed="rId4"/>
          <a:stretch>
            <a:fillRect/>
          </a:stretch>
        </p:blipFill>
        <p:spPr>
          <a:xfrm>
            <a:off x="6183086" y="1825626"/>
            <a:ext cx="5355488" cy="3987346"/>
          </a:xfrm>
          <a:prstGeom prst="rect">
            <a:avLst/>
          </a:prstGeom>
        </p:spPr>
      </p:pic>
    </p:spTree>
    <p:extLst>
      <p:ext uri="{BB962C8B-B14F-4D97-AF65-F5344CB8AC3E}">
        <p14:creationId xmlns:p14="http://schemas.microsoft.com/office/powerpoint/2010/main" val="2260501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3</a:t>
            </a:fld>
            <a:r>
              <a:rPr lang="en-US" dirty="0"/>
              <a:t>: Community Living and Participation (CLP)</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dirty="0"/>
              <a:t>Social connections play an important role in our overall well-being and quality of life</a:t>
            </a:r>
          </a:p>
          <a:p>
            <a:r>
              <a:rPr lang="en-US" sz="2400" dirty="0"/>
              <a:t>Lack of these connections is associated with negative physical and mental health outcomes</a:t>
            </a:r>
          </a:p>
          <a:p>
            <a:r>
              <a:rPr lang="en-US" sz="2400" dirty="0"/>
              <a:t>CILs play a critical role in supporting CLP for people with disabilities</a:t>
            </a:r>
          </a:p>
          <a:p>
            <a:r>
              <a:rPr lang="en-US" sz="2400" dirty="0"/>
              <a:t>Research shows that people with disabilities who have more usable homes (e.g., in their bathrooms) are more likely to participate in the community</a:t>
            </a:r>
          </a:p>
          <a:p>
            <a:r>
              <a:rPr lang="en-US" sz="2400" dirty="0"/>
              <a:t>Research shows that self-determination skills such as choice making, self-advocacy, and self-management are positively associated with better community participation outcomes</a:t>
            </a:r>
          </a:p>
        </p:txBody>
      </p:sp>
    </p:spTree>
    <p:extLst>
      <p:ext uri="{BB962C8B-B14F-4D97-AF65-F5344CB8AC3E}">
        <p14:creationId xmlns:p14="http://schemas.microsoft.com/office/powerpoint/2010/main" val="4096513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normAutofit/>
          </a:bodyPr>
          <a:lstStyle/>
          <a:p>
            <a:r>
              <a:rPr lang="en-US" dirty="0"/>
              <a:t>&gt;&gt; SLIDE </a:t>
            </a:r>
            <a:fld id="{0E8CF7C7-2C93-4D11-8EF3-B9E91C973FAA}" type="slidenum">
              <a:rPr lang="en-US" smtClean="0"/>
              <a:t>30</a:t>
            </a:fld>
            <a:r>
              <a:rPr lang="en-US" dirty="0"/>
              <a:t>: Health Resources</a:t>
            </a:r>
            <a:br>
              <a:rPr lang="en-US" dirty="0"/>
            </a:br>
            <a:r>
              <a:rPr lang="en-US" sz="3200" dirty="0">
                <a:hlinkClick r:id="rId3"/>
              </a:rPr>
              <a:t>https://clresources.org/health-tools</a:t>
            </a:r>
            <a:endParaRPr lang="en-US" sz="3200" dirty="0"/>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825625"/>
            <a:ext cx="5257800" cy="4125232"/>
          </a:xfrm>
        </p:spPr>
        <p:txBody>
          <a:bodyPr>
            <a:noAutofit/>
          </a:bodyPr>
          <a:lstStyle/>
          <a:p>
            <a:r>
              <a:rPr lang="en-US" sz="2000" dirty="0"/>
              <a:t>National Disability and Public Health Resource Center for People with Disabilities (NDPHRCPD) created by the American Association on Health and Disability</a:t>
            </a:r>
          </a:p>
          <a:p>
            <a:r>
              <a:rPr lang="en-US" sz="2000" dirty="0"/>
              <a:t>Rehabilitation and Choosing a Facility created by the Christopher Reeve Foundation</a:t>
            </a:r>
          </a:p>
          <a:p>
            <a:r>
              <a:rPr lang="en-US" sz="2000" dirty="0"/>
              <a:t>Improving Access to Health Care for People with Disabilities created by the Disability Rights and Educational Defense Fund</a:t>
            </a:r>
          </a:p>
          <a:p>
            <a:r>
              <a:rPr lang="en-US" sz="2000" dirty="0"/>
              <a:t>For more health resources, visit our website!</a:t>
            </a:r>
          </a:p>
        </p:txBody>
      </p:sp>
      <p:pic>
        <p:nvPicPr>
          <p:cNvPr id="4" name="Picture 3">
            <a:extLst>
              <a:ext uri="{FF2B5EF4-FFF2-40B4-BE49-F238E27FC236}">
                <a16:creationId xmlns:a16="http://schemas.microsoft.com/office/drawing/2014/main" id="{53BF98CF-7F1E-D693-2D9C-4080BECF2F06}"/>
              </a:ext>
            </a:extLst>
          </p:cNvPr>
          <p:cNvPicPr>
            <a:picLocks noChangeAspect="1"/>
          </p:cNvPicPr>
          <p:nvPr/>
        </p:nvPicPr>
        <p:blipFill>
          <a:blip r:embed="rId4"/>
          <a:stretch>
            <a:fillRect/>
          </a:stretch>
        </p:blipFill>
        <p:spPr>
          <a:xfrm>
            <a:off x="6197561" y="1825625"/>
            <a:ext cx="5156239" cy="4125232"/>
          </a:xfrm>
          <a:prstGeom prst="rect">
            <a:avLst/>
          </a:prstGeom>
        </p:spPr>
      </p:pic>
    </p:spTree>
    <p:extLst>
      <p:ext uri="{BB962C8B-B14F-4D97-AF65-F5344CB8AC3E}">
        <p14:creationId xmlns:p14="http://schemas.microsoft.com/office/powerpoint/2010/main" val="3531816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31</a:t>
            </a:fld>
            <a:r>
              <a:rPr lang="en-US" dirty="0"/>
              <a:t>: Resource Lists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825625"/>
            <a:ext cx="5133109" cy="4351338"/>
          </a:xfrm>
        </p:spPr>
        <p:txBody>
          <a:bodyPr>
            <a:noAutofit/>
          </a:bodyPr>
          <a:lstStyle/>
          <a:p>
            <a:r>
              <a:rPr lang="en-US" sz="3200" u="sng" dirty="0"/>
              <a:t>Advocacy </a:t>
            </a:r>
          </a:p>
          <a:p>
            <a:r>
              <a:rPr lang="en-US" sz="3200" u="sng" dirty="0"/>
              <a:t>Community Living Skills</a:t>
            </a:r>
          </a:p>
          <a:p>
            <a:r>
              <a:rPr lang="en-US" sz="3200" dirty="0"/>
              <a:t>Daily Living</a:t>
            </a:r>
          </a:p>
          <a:p>
            <a:r>
              <a:rPr lang="en-US" sz="3200" dirty="0"/>
              <a:t>Disaster Preparedness</a:t>
            </a:r>
          </a:p>
          <a:p>
            <a:r>
              <a:rPr lang="en-US" sz="3200" dirty="0"/>
              <a:t>Employment</a:t>
            </a:r>
          </a:p>
          <a:p>
            <a:r>
              <a:rPr lang="en-US" sz="3200" dirty="0"/>
              <a:t>Financial</a:t>
            </a:r>
          </a:p>
          <a:p>
            <a:r>
              <a:rPr lang="en-US" sz="3200" u="sng" dirty="0"/>
              <a:t>Health</a:t>
            </a:r>
          </a:p>
        </p:txBody>
      </p:sp>
      <p:sp>
        <p:nvSpPr>
          <p:cNvPr id="4" name="Content Placeholder 2">
            <a:extLst>
              <a:ext uri="{FF2B5EF4-FFF2-40B4-BE49-F238E27FC236}">
                <a16:creationId xmlns:a16="http://schemas.microsoft.com/office/drawing/2014/main" id="{BB1316D4-D186-B8A8-8540-C43377BDF8EC}"/>
              </a:ext>
            </a:extLst>
          </p:cNvPr>
          <p:cNvSpPr txBox="1">
            <a:spLocks/>
          </p:cNvSpPr>
          <p:nvPr/>
        </p:nvSpPr>
        <p:spPr>
          <a:xfrm>
            <a:off x="5971309" y="1825625"/>
            <a:ext cx="513310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Housing</a:t>
            </a:r>
          </a:p>
          <a:p>
            <a:r>
              <a:rPr lang="en-US" sz="3200" dirty="0"/>
              <a:t>Legal</a:t>
            </a:r>
          </a:p>
          <a:p>
            <a:r>
              <a:rPr lang="en-US" sz="3200" dirty="0"/>
              <a:t>Personal Care Attendants</a:t>
            </a:r>
          </a:p>
          <a:p>
            <a:r>
              <a:rPr lang="en-US" sz="3200" dirty="0"/>
              <a:t>Service Animals</a:t>
            </a:r>
          </a:p>
          <a:p>
            <a:r>
              <a:rPr lang="en-US" sz="3200" dirty="0"/>
              <a:t>Transition</a:t>
            </a:r>
          </a:p>
          <a:p>
            <a:r>
              <a:rPr lang="en-US" sz="3200" dirty="0"/>
              <a:t>Transportation</a:t>
            </a:r>
          </a:p>
        </p:txBody>
      </p:sp>
    </p:spTree>
    <p:extLst>
      <p:ext uri="{BB962C8B-B14F-4D97-AF65-F5344CB8AC3E}">
        <p14:creationId xmlns:p14="http://schemas.microsoft.com/office/powerpoint/2010/main" val="2997399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32</a:t>
            </a:fld>
            <a:r>
              <a:rPr lang="en-US" dirty="0"/>
              <a:t>: Find Resources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825625"/>
            <a:ext cx="5160818" cy="4351338"/>
          </a:xfrm>
        </p:spPr>
        <p:txBody>
          <a:bodyPr>
            <a:noAutofit/>
          </a:bodyPr>
          <a:lstStyle/>
          <a:p>
            <a:r>
              <a:rPr lang="en-US" sz="3200" dirty="0"/>
              <a:t>A search tool is available on our website under “Find Resources” </a:t>
            </a:r>
          </a:p>
          <a:p>
            <a:r>
              <a:rPr lang="en-US" sz="3200" dirty="0"/>
              <a:t>Can filter by specific keywords and resource type</a:t>
            </a:r>
          </a:p>
        </p:txBody>
      </p:sp>
      <p:pic>
        <p:nvPicPr>
          <p:cNvPr id="7" name="Picture 6" descr="Graphical user interface, application&#10;&#10;Description automatically generated">
            <a:extLst>
              <a:ext uri="{FF2B5EF4-FFF2-40B4-BE49-F238E27FC236}">
                <a16:creationId xmlns:a16="http://schemas.microsoft.com/office/drawing/2014/main" id="{DA665DD7-E5FC-D2D0-0E08-574687FFE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27021"/>
            <a:ext cx="5560917" cy="3948545"/>
          </a:xfrm>
          <a:prstGeom prst="rect">
            <a:avLst/>
          </a:prstGeom>
        </p:spPr>
      </p:pic>
    </p:spTree>
    <p:extLst>
      <p:ext uri="{BB962C8B-B14F-4D97-AF65-F5344CB8AC3E}">
        <p14:creationId xmlns:p14="http://schemas.microsoft.com/office/powerpoint/2010/main" val="2559250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33</a:t>
            </a:fld>
            <a:endParaRPr lang="en-US" kern="1200" dirty="0">
              <a:solidFill>
                <a:schemeClr val="tx1"/>
              </a:solidFill>
              <a:latin typeface="+mj-lt"/>
              <a:ea typeface="+mj-ea"/>
              <a:cs typeface="+mj-cs"/>
            </a:endParaRPr>
          </a:p>
        </p:txBody>
      </p:sp>
      <p:sp>
        <p:nvSpPr>
          <p:cNvPr id="5" name="Content Placeholder 4"/>
          <p:cNvSpPr>
            <a:spLocks noGrp="1"/>
          </p:cNvSpPr>
          <p:nvPr>
            <p:ph idx="1"/>
          </p:nvPr>
        </p:nvSpPr>
        <p:spPr>
          <a:xfrm>
            <a:off x="838200" y="2870656"/>
            <a:ext cx="10515600" cy="1614261"/>
          </a:xfrm>
        </p:spPr>
        <p:txBody>
          <a:bodyPr>
            <a:normAutofit/>
          </a:bodyPr>
          <a:lstStyle/>
          <a:p>
            <a:pPr marL="0" indent="0" algn="ctr">
              <a:buNone/>
            </a:pPr>
            <a:r>
              <a:rPr lang="en-US" sz="7200" dirty="0"/>
              <a:t>Questions?</a:t>
            </a:r>
          </a:p>
        </p:txBody>
      </p:sp>
    </p:spTree>
    <p:extLst>
      <p:ext uri="{BB962C8B-B14F-4D97-AF65-F5344CB8AC3E}">
        <p14:creationId xmlns:p14="http://schemas.microsoft.com/office/powerpoint/2010/main" val="1613777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C24C-D3F9-4F66-A2E8-886EEDE20215}"/>
              </a:ext>
            </a:extLst>
          </p:cNvPr>
          <p:cNvSpPr>
            <a:spLocks noGrp="1"/>
          </p:cNvSpPr>
          <p:nvPr>
            <p:ph type="title"/>
          </p:nvPr>
        </p:nvSpPr>
        <p:spPr>
          <a:xfrm>
            <a:off x="838200" y="365126"/>
            <a:ext cx="10515600" cy="531858"/>
          </a:xfrm>
        </p:spPr>
        <p:txBody>
          <a:bodyPr>
            <a:normAutofit/>
          </a:bodyPr>
          <a:lstStyle/>
          <a:p>
            <a:r>
              <a:rPr lang="en-US" sz="2000" dirty="0"/>
              <a:t>&gt;&gt; SLIDE </a:t>
            </a:r>
            <a:fld id="{13672F23-EC48-4D52-A60F-9B8ECB54358F}" type="slidenum">
              <a:rPr lang="en-US" sz="2000" smtClean="0"/>
              <a:t>34</a:t>
            </a:fld>
            <a:endParaRPr lang="en-US" sz="2000" dirty="0"/>
          </a:p>
        </p:txBody>
      </p:sp>
      <p:sp>
        <p:nvSpPr>
          <p:cNvPr id="6" name="Title 1">
            <a:extLst>
              <a:ext uri="{FF2B5EF4-FFF2-40B4-BE49-F238E27FC236}">
                <a16:creationId xmlns:a16="http://schemas.microsoft.com/office/drawing/2014/main" id="{78143CCB-2343-3B77-0408-A3257B5D1955}"/>
              </a:ext>
            </a:extLst>
          </p:cNvPr>
          <p:cNvSpPr txBox="1">
            <a:spLocks/>
          </p:cNvSpPr>
          <p:nvPr/>
        </p:nvSpPr>
        <p:spPr>
          <a:xfrm>
            <a:off x="1524000" y="178241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atin typeface="Century Gothic"/>
                <a:cs typeface="Calibri Light"/>
              </a:rPr>
              <a:t>PICL at </a:t>
            </a:r>
            <a:r>
              <a:rPr lang="en-US" sz="6000" b="1" dirty="0" err="1">
                <a:latin typeface="Century Gothic"/>
                <a:cs typeface="Calibri Light"/>
              </a:rPr>
              <a:t>accessABILITY</a:t>
            </a:r>
            <a:endParaRPr lang="en-US" sz="6000" b="1" dirty="0">
              <a:latin typeface="Century Gothic"/>
              <a:cs typeface="Calibri Light"/>
            </a:endParaRPr>
          </a:p>
        </p:txBody>
      </p:sp>
      <p:pic>
        <p:nvPicPr>
          <p:cNvPr id="7" name="Picture 6" descr="Logo for accessABILITY&#10;&#10;">
            <a:extLst>
              <a:ext uri="{FF2B5EF4-FFF2-40B4-BE49-F238E27FC236}">
                <a16:creationId xmlns:a16="http://schemas.microsoft.com/office/drawing/2014/main" id="{308255AC-0B84-4B68-3E49-F234A2A4FCB2}"/>
              </a:ext>
            </a:extLst>
          </p:cNvPr>
          <p:cNvPicPr>
            <a:picLocks noChangeAspect="1"/>
          </p:cNvPicPr>
          <p:nvPr/>
        </p:nvPicPr>
        <p:blipFill>
          <a:blip r:embed="rId3"/>
          <a:stretch>
            <a:fillRect/>
          </a:stretch>
        </p:blipFill>
        <p:spPr>
          <a:xfrm>
            <a:off x="842513" y="5450456"/>
            <a:ext cx="1406106" cy="1406106"/>
          </a:xfrm>
          <a:prstGeom prst="rect">
            <a:avLst/>
          </a:prstGeom>
        </p:spPr>
      </p:pic>
      <p:pic>
        <p:nvPicPr>
          <p:cNvPr id="8" name="Picture 7" descr="317-926-1660, abilityindiana.org, info@abilityindiana.org">
            <a:extLst>
              <a:ext uri="{FF2B5EF4-FFF2-40B4-BE49-F238E27FC236}">
                <a16:creationId xmlns:a16="http://schemas.microsoft.com/office/drawing/2014/main" id="{993940A8-0B91-E36A-3BFC-242353EC44DF}"/>
              </a:ext>
            </a:extLst>
          </p:cNvPr>
          <p:cNvPicPr>
            <a:picLocks noChangeAspect="1"/>
          </p:cNvPicPr>
          <p:nvPr/>
        </p:nvPicPr>
        <p:blipFill>
          <a:blip r:embed="rId4"/>
          <a:stretch>
            <a:fillRect/>
          </a:stretch>
        </p:blipFill>
        <p:spPr>
          <a:xfrm>
            <a:off x="2682815" y="5845475"/>
            <a:ext cx="6855124" cy="846107"/>
          </a:xfrm>
          <a:prstGeom prst="rect">
            <a:avLst/>
          </a:prstGeom>
        </p:spPr>
      </p:pic>
    </p:spTree>
    <p:extLst>
      <p:ext uri="{BB962C8B-B14F-4D97-AF65-F5344CB8AC3E}">
        <p14:creationId xmlns:p14="http://schemas.microsoft.com/office/powerpoint/2010/main" val="1151914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35</a:t>
            </a:fld>
            <a:r>
              <a:rPr lang="en-US" kern="1200" dirty="0">
                <a:solidFill>
                  <a:schemeClr val="tx1"/>
                </a:solidFill>
                <a:latin typeface="+mj-lt"/>
                <a:ea typeface="+mj-ea"/>
                <a:cs typeface="+mj-cs"/>
              </a:rPr>
              <a:t>: </a:t>
            </a:r>
            <a:r>
              <a:rPr lang="en-US" b="1" dirty="0">
                <a:latin typeface="Century Gothic"/>
              </a:rPr>
              <a:t>Working with Consumers</a:t>
            </a:r>
            <a:br>
              <a:rPr lang="en-US" b="1" dirty="0">
                <a:latin typeface="Century Gothic"/>
              </a:rPr>
            </a:br>
            <a:r>
              <a:rPr lang="en-US" kern="1200" dirty="0">
                <a:solidFill>
                  <a:schemeClr val="tx1"/>
                </a:solidFill>
                <a:latin typeface="+mj-lt"/>
                <a:ea typeface="+mj-ea"/>
                <a:cs typeface="+mj-cs"/>
              </a:rPr>
              <a:t> </a:t>
            </a:r>
          </a:p>
        </p:txBody>
      </p:sp>
      <p:pic>
        <p:nvPicPr>
          <p:cNvPr id="7" name="Picture 13" descr="A young woman taking a selfie with a dog&#10;&#10;">
            <a:extLst>
              <a:ext uri="{FF2B5EF4-FFF2-40B4-BE49-F238E27FC236}">
                <a16:creationId xmlns:a16="http://schemas.microsoft.com/office/drawing/2014/main" id="{7BA46342-F53B-D7EB-E6E8-BAF48DBBE5A7}"/>
              </a:ext>
            </a:extLst>
          </p:cNvPr>
          <p:cNvPicPr>
            <a:picLocks noChangeAspect="1"/>
          </p:cNvPicPr>
          <p:nvPr/>
        </p:nvPicPr>
        <p:blipFill>
          <a:blip r:embed="rId3"/>
          <a:stretch>
            <a:fillRect/>
          </a:stretch>
        </p:blipFill>
        <p:spPr>
          <a:xfrm>
            <a:off x="1000665" y="1602062"/>
            <a:ext cx="2743200" cy="3653875"/>
          </a:xfrm>
          <a:prstGeom prst="rect">
            <a:avLst/>
          </a:prstGeom>
        </p:spPr>
      </p:pic>
      <p:pic>
        <p:nvPicPr>
          <p:cNvPr id="8" name="Picture 10" descr="A picture of a young women wearing glasses, holding a drivers license&#10;&#10;">
            <a:extLst>
              <a:ext uri="{FF2B5EF4-FFF2-40B4-BE49-F238E27FC236}">
                <a16:creationId xmlns:a16="http://schemas.microsoft.com/office/drawing/2014/main" id="{31980D0E-4665-5D04-B75E-464ACFF796CD}"/>
              </a:ext>
            </a:extLst>
          </p:cNvPr>
          <p:cNvPicPr>
            <a:picLocks noChangeAspect="1"/>
          </p:cNvPicPr>
          <p:nvPr/>
        </p:nvPicPr>
        <p:blipFill>
          <a:blip r:embed="rId4"/>
          <a:stretch>
            <a:fillRect/>
          </a:stretch>
        </p:blipFill>
        <p:spPr>
          <a:xfrm>
            <a:off x="5233836" y="1601638"/>
            <a:ext cx="2098139" cy="3755367"/>
          </a:xfrm>
          <a:prstGeom prst="rect">
            <a:avLst/>
          </a:prstGeom>
        </p:spPr>
      </p:pic>
      <p:pic>
        <p:nvPicPr>
          <p:cNvPr id="9" name="Picture 9" descr="A young woman sitting in the driver's seat of a van. &#10;">
            <a:extLst>
              <a:ext uri="{FF2B5EF4-FFF2-40B4-BE49-F238E27FC236}">
                <a16:creationId xmlns:a16="http://schemas.microsoft.com/office/drawing/2014/main" id="{6303B289-7809-1CB9-9C62-A3F44415CD1B}"/>
              </a:ext>
            </a:extLst>
          </p:cNvPr>
          <p:cNvPicPr>
            <a:picLocks noChangeAspect="1"/>
          </p:cNvPicPr>
          <p:nvPr/>
        </p:nvPicPr>
        <p:blipFill>
          <a:blip r:embed="rId5"/>
          <a:stretch>
            <a:fillRect/>
          </a:stretch>
        </p:blipFill>
        <p:spPr>
          <a:xfrm>
            <a:off x="8635042" y="1606528"/>
            <a:ext cx="2743200" cy="3644944"/>
          </a:xfrm>
          <a:prstGeom prst="rect">
            <a:avLst/>
          </a:prstGeom>
        </p:spPr>
      </p:pic>
      <p:pic>
        <p:nvPicPr>
          <p:cNvPr id="10" name="Picture 5" descr="Logo, accessABILITY&#10;">
            <a:extLst>
              <a:ext uri="{FF2B5EF4-FFF2-40B4-BE49-F238E27FC236}">
                <a16:creationId xmlns:a16="http://schemas.microsoft.com/office/drawing/2014/main" id="{AC4AB154-E806-9C23-C837-77F7724FDC07}"/>
              </a:ext>
            </a:extLst>
          </p:cNvPr>
          <p:cNvPicPr>
            <a:picLocks noChangeAspect="1"/>
          </p:cNvPicPr>
          <p:nvPr/>
        </p:nvPicPr>
        <p:blipFill>
          <a:blip r:embed="rId6"/>
          <a:stretch>
            <a:fillRect/>
          </a:stretch>
        </p:blipFill>
        <p:spPr>
          <a:xfrm>
            <a:off x="842513" y="5450456"/>
            <a:ext cx="1406106" cy="1406106"/>
          </a:xfrm>
          <a:prstGeom prst="rect">
            <a:avLst/>
          </a:prstGeom>
        </p:spPr>
      </p:pic>
      <p:pic>
        <p:nvPicPr>
          <p:cNvPr id="11" name="Picture 6" descr="317-926-1660, abilityindiana.org, info@abilityindiana.org">
            <a:extLst>
              <a:ext uri="{FF2B5EF4-FFF2-40B4-BE49-F238E27FC236}">
                <a16:creationId xmlns:a16="http://schemas.microsoft.com/office/drawing/2014/main" id="{FC349F12-E70B-6399-E524-78B38E940963}"/>
              </a:ext>
            </a:extLst>
          </p:cNvPr>
          <p:cNvPicPr>
            <a:picLocks noChangeAspect="1"/>
          </p:cNvPicPr>
          <p:nvPr/>
        </p:nvPicPr>
        <p:blipFill>
          <a:blip r:embed="rId7"/>
          <a:stretch>
            <a:fillRect/>
          </a:stretch>
        </p:blipFill>
        <p:spPr>
          <a:xfrm>
            <a:off x="2682815" y="5845475"/>
            <a:ext cx="6855124" cy="846107"/>
          </a:xfrm>
          <a:prstGeom prst="rect">
            <a:avLst/>
          </a:prstGeom>
        </p:spPr>
      </p:pic>
    </p:spTree>
    <p:extLst>
      <p:ext uri="{BB962C8B-B14F-4D97-AF65-F5344CB8AC3E}">
        <p14:creationId xmlns:p14="http://schemas.microsoft.com/office/powerpoint/2010/main" val="2463326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36</a:t>
            </a:fld>
            <a:r>
              <a:rPr lang="en-US" kern="1200" dirty="0">
                <a:solidFill>
                  <a:schemeClr val="tx1"/>
                </a:solidFill>
                <a:latin typeface="+mj-lt"/>
                <a:ea typeface="+mj-ea"/>
                <a:cs typeface="+mj-cs"/>
              </a:rPr>
              <a:t>: </a:t>
            </a:r>
            <a:r>
              <a:rPr lang="en-US" b="1" dirty="0">
                <a:latin typeface="Century Gothic"/>
              </a:rPr>
              <a:t>Working with Consumers</a:t>
            </a:r>
            <a:endParaRPr lang="en-US" kern="1200" dirty="0">
              <a:solidFill>
                <a:schemeClr val="tx1"/>
              </a:solidFill>
              <a:latin typeface="+mj-lt"/>
              <a:ea typeface="+mj-ea"/>
              <a:cs typeface="+mj-cs"/>
            </a:endParaRPr>
          </a:p>
        </p:txBody>
      </p:sp>
      <p:sp>
        <p:nvSpPr>
          <p:cNvPr id="4" name="Content Placeholder 2">
            <a:extLst>
              <a:ext uri="{FF2B5EF4-FFF2-40B4-BE49-F238E27FC236}">
                <a16:creationId xmlns:a16="http://schemas.microsoft.com/office/drawing/2014/main" id="{1C9FB69A-EB8E-0B2B-0B69-6C306664A055}"/>
              </a:ext>
            </a:extLst>
          </p:cNvPr>
          <p:cNvSpPr>
            <a:spLocks noGrp="1"/>
          </p:cNvSpPr>
          <p:nvPr>
            <p:ph idx="1"/>
          </p:nvPr>
        </p:nvSpPr>
        <p:spPr>
          <a:xfrm>
            <a:off x="838199" y="1710606"/>
            <a:ext cx="7280696" cy="1173942"/>
          </a:xfrm>
        </p:spPr>
        <p:txBody>
          <a:bodyPr vert="horz" lIns="91440" tIns="45720" rIns="91440" bIns="45720" rtlCol="0" anchor="t">
            <a:noAutofit/>
          </a:bodyPr>
          <a:lstStyle/>
          <a:p>
            <a:pPr lvl="1"/>
            <a:r>
              <a:rPr lang="en-US" sz="2800" err="1">
                <a:solidFill>
                  <a:srgbClr val="333333"/>
                </a:solidFill>
                <a:latin typeface="Century Gothic"/>
                <a:cs typeface="Lucida Sans Unicode"/>
              </a:rPr>
              <a:t>accessABILITY</a:t>
            </a:r>
            <a:r>
              <a:rPr lang="en-US" sz="2800">
                <a:solidFill>
                  <a:srgbClr val="333333"/>
                </a:solidFill>
                <a:latin typeface="Century Gothic"/>
                <a:cs typeface="Lucida Sans Unicode"/>
              </a:rPr>
              <a:t> and PICL procedures </a:t>
            </a:r>
            <a:endParaRPr lang="en-US"/>
          </a:p>
          <a:p>
            <a:pPr lvl="1"/>
            <a:r>
              <a:rPr lang="en-US" sz="2800">
                <a:solidFill>
                  <a:srgbClr val="333333"/>
                </a:solidFill>
                <a:latin typeface="Century Gothic"/>
                <a:ea typeface="+mn-lt"/>
                <a:cs typeface="Lucida Sans Unicode"/>
              </a:rPr>
              <a:t>Autonomy and motivation</a:t>
            </a:r>
          </a:p>
          <a:p>
            <a:pPr marL="457200" lvl="1" indent="0">
              <a:buNone/>
            </a:pPr>
            <a:endParaRPr lang="en-US" sz="2800">
              <a:latin typeface="Century Gothic"/>
              <a:ea typeface="+mn-lt"/>
              <a:cs typeface="+mn-lt"/>
            </a:endParaRPr>
          </a:p>
          <a:p>
            <a:pPr marL="914400" lvl="2" indent="0" algn="just">
              <a:buNone/>
            </a:pPr>
            <a:endParaRPr lang="en-US" sz="2800" i="1">
              <a:latin typeface="Century Gothic"/>
              <a:cs typeface="Calibri"/>
            </a:endParaRPr>
          </a:p>
        </p:txBody>
      </p:sp>
      <p:sp>
        <p:nvSpPr>
          <p:cNvPr id="5" name="TextBox 4">
            <a:extLst>
              <a:ext uri="{FF2B5EF4-FFF2-40B4-BE49-F238E27FC236}">
                <a16:creationId xmlns:a16="http://schemas.microsoft.com/office/drawing/2014/main" id="{AD8800B1-6C33-51B4-F8FA-2FC4ABBBDD9B}"/>
              </a:ext>
            </a:extLst>
          </p:cNvPr>
          <p:cNvSpPr txBox="1"/>
          <p:nvPr/>
        </p:nvSpPr>
        <p:spPr>
          <a:xfrm>
            <a:off x="2050211" y="3128513"/>
            <a:ext cx="4885427" cy="15552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i="1">
                <a:latin typeface="Century Gothic"/>
              </a:rPr>
              <a:t>“[My CIL staff] is an angel. You don’t meet too many people like that, with authentic empathy for people.” </a:t>
            </a:r>
            <a:endParaRPr lang="en-US" sz="2400" i="1">
              <a:cs typeface="Calibri" panose="020F0502020204030204"/>
            </a:endParaRPr>
          </a:p>
        </p:txBody>
      </p:sp>
      <p:pic>
        <p:nvPicPr>
          <p:cNvPr id="6" name="Picture 7" descr="Picture of a black man sitting in a wheelchair. He is sitting between a doorway on a ramp. ">
            <a:extLst>
              <a:ext uri="{FF2B5EF4-FFF2-40B4-BE49-F238E27FC236}">
                <a16:creationId xmlns:a16="http://schemas.microsoft.com/office/drawing/2014/main" id="{A352D55E-5854-C06A-06A2-7FD8078243BE}"/>
              </a:ext>
            </a:extLst>
          </p:cNvPr>
          <p:cNvPicPr>
            <a:picLocks noChangeAspect="1"/>
          </p:cNvPicPr>
          <p:nvPr/>
        </p:nvPicPr>
        <p:blipFill>
          <a:blip r:embed="rId3"/>
          <a:stretch>
            <a:fillRect/>
          </a:stretch>
        </p:blipFill>
        <p:spPr>
          <a:xfrm>
            <a:off x="8265993" y="1681702"/>
            <a:ext cx="2733675" cy="3667125"/>
          </a:xfrm>
          <a:prstGeom prst="rect">
            <a:avLst/>
          </a:prstGeom>
        </p:spPr>
      </p:pic>
      <p:pic>
        <p:nvPicPr>
          <p:cNvPr id="7" name="Picture 5" descr="Logo, accessABILITY&#10;&#10;">
            <a:extLst>
              <a:ext uri="{FF2B5EF4-FFF2-40B4-BE49-F238E27FC236}">
                <a16:creationId xmlns:a16="http://schemas.microsoft.com/office/drawing/2014/main" id="{9BEAE551-FAE9-6B5B-492C-83D5C3580E00}"/>
              </a:ext>
            </a:extLst>
          </p:cNvPr>
          <p:cNvPicPr>
            <a:picLocks noChangeAspect="1"/>
          </p:cNvPicPr>
          <p:nvPr/>
        </p:nvPicPr>
        <p:blipFill>
          <a:blip r:embed="rId4"/>
          <a:stretch>
            <a:fillRect/>
          </a:stretch>
        </p:blipFill>
        <p:spPr>
          <a:xfrm>
            <a:off x="842513" y="5450456"/>
            <a:ext cx="1406106" cy="1406106"/>
          </a:xfrm>
          <a:prstGeom prst="rect">
            <a:avLst/>
          </a:prstGeom>
        </p:spPr>
      </p:pic>
      <p:pic>
        <p:nvPicPr>
          <p:cNvPr id="8" name="Picture 6" descr="317-926-1660, abilityindiana.org, info@abilityindiana.org ">
            <a:extLst>
              <a:ext uri="{FF2B5EF4-FFF2-40B4-BE49-F238E27FC236}">
                <a16:creationId xmlns:a16="http://schemas.microsoft.com/office/drawing/2014/main" id="{4FD69397-E5DB-FB89-279B-429EAF2D8359}"/>
              </a:ext>
            </a:extLst>
          </p:cNvPr>
          <p:cNvPicPr>
            <a:picLocks noChangeAspect="1"/>
          </p:cNvPicPr>
          <p:nvPr/>
        </p:nvPicPr>
        <p:blipFill>
          <a:blip r:embed="rId5"/>
          <a:stretch>
            <a:fillRect/>
          </a:stretch>
        </p:blipFill>
        <p:spPr>
          <a:xfrm>
            <a:off x="2682815" y="5845475"/>
            <a:ext cx="6855124" cy="846107"/>
          </a:xfrm>
          <a:prstGeom prst="rect">
            <a:avLst/>
          </a:prstGeom>
        </p:spPr>
      </p:pic>
    </p:spTree>
    <p:extLst>
      <p:ext uri="{BB962C8B-B14F-4D97-AF65-F5344CB8AC3E}">
        <p14:creationId xmlns:p14="http://schemas.microsoft.com/office/powerpoint/2010/main" val="2109227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37</a:t>
            </a:fld>
            <a:r>
              <a:rPr lang="en-US" kern="1200" dirty="0">
                <a:solidFill>
                  <a:schemeClr val="tx1"/>
                </a:solidFill>
                <a:latin typeface="+mj-lt"/>
                <a:ea typeface="+mj-ea"/>
                <a:cs typeface="+mj-cs"/>
              </a:rPr>
              <a:t>: </a:t>
            </a:r>
            <a:r>
              <a:rPr lang="en-US" b="1" dirty="0">
                <a:latin typeface="Century Gothic"/>
              </a:rPr>
              <a:t>Identifying Funding</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C3351BBA-58C6-6552-AE0B-84D4649D46DE}"/>
              </a:ext>
            </a:extLst>
          </p:cNvPr>
          <p:cNvSpPr>
            <a:spLocks noGrp="1"/>
          </p:cNvSpPr>
          <p:nvPr>
            <p:ph idx="1"/>
          </p:nvPr>
        </p:nvSpPr>
        <p:spPr>
          <a:xfrm>
            <a:off x="4079240" y="2387301"/>
            <a:ext cx="7274560" cy="2094093"/>
          </a:xfrm>
        </p:spPr>
        <p:txBody>
          <a:bodyPr vert="horz" lIns="91440" tIns="45720" rIns="91440" bIns="45720" rtlCol="0" anchor="t">
            <a:noAutofit/>
          </a:bodyPr>
          <a:lstStyle/>
          <a:p>
            <a:pPr lvl="1"/>
            <a:r>
              <a:rPr lang="en-US" sz="2800">
                <a:solidFill>
                  <a:srgbClr val="333333"/>
                </a:solidFill>
                <a:latin typeface="Century Gothic"/>
                <a:cs typeface="Lucida Sans Unicode"/>
              </a:rPr>
              <a:t>CARES Act Funding</a:t>
            </a:r>
            <a:endParaRPr lang="en-US"/>
          </a:p>
          <a:p>
            <a:pPr lvl="1"/>
            <a:r>
              <a:rPr lang="en-US" sz="2800">
                <a:solidFill>
                  <a:srgbClr val="333333"/>
                </a:solidFill>
                <a:latin typeface="Century Gothic"/>
                <a:cs typeface="Lucida Sans Unicode"/>
              </a:rPr>
              <a:t>Partnerships with handy people</a:t>
            </a:r>
            <a:endParaRPr lang="en-US" sz="2800">
              <a:solidFill>
                <a:srgbClr val="333333"/>
              </a:solidFill>
              <a:latin typeface="Century Gothic"/>
            </a:endParaRPr>
          </a:p>
          <a:p>
            <a:pPr lvl="1"/>
            <a:r>
              <a:rPr lang="en-US" sz="2800">
                <a:solidFill>
                  <a:srgbClr val="333333"/>
                </a:solidFill>
                <a:latin typeface="Century Gothic"/>
                <a:cs typeface="Lucida Sans Unicode"/>
              </a:rPr>
              <a:t>Launching fundraising</a:t>
            </a:r>
          </a:p>
          <a:p>
            <a:pPr lvl="1"/>
            <a:r>
              <a:rPr lang="en-US" sz="2800">
                <a:solidFill>
                  <a:srgbClr val="333333"/>
                </a:solidFill>
                <a:latin typeface="Century Gothic"/>
                <a:cs typeface="Lucida Sans Unicode"/>
              </a:rPr>
              <a:t>Covering an insurance deductible</a:t>
            </a:r>
            <a:endParaRPr lang="en-US" sz="2800">
              <a:latin typeface="Century Gothic"/>
              <a:cs typeface="Lucida Sans Unicode"/>
            </a:endParaRPr>
          </a:p>
        </p:txBody>
      </p:sp>
      <p:pic>
        <p:nvPicPr>
          <p:cNvPr id="4" name="Picture 3" descr="Picture of a renovated bathroom with blue walls and shower.">
            <a:extLst>
              <a:ext uri="{FF2B5EF4-FFF2-40B4-BE49-F238E27FC236}">
                <a16:creationId xmlns:a16="http://schemas.microsoft.com/office/drawing/2014/main" id="{A837591E-0073-4F66-DDFA-DEDB61BD3BED}"/>
              </a:ext>
            </a:extLst>
          </p:cNvPr>
          <p:cNvPicPr>
            <a:picLocks noChangeAspect="1"/>
          </p:cNvPicPr>
          <p:nvPr/>
        </p:nvPicPr>
        <p:blipFill>
          <a:blip r:embed="rId3"/>
          <a:stretch>
            <a:fillRect/>
          </a:stretch>
        </p:blipFill>
        <p:spPr>
          <a:xfrm rot="5400000">
            <a:off x="541020" y="2128520"/>
            <a:ext cx="3850640" cy="2890520"/>
          </a:xfrm>
          <a:prstGeom prst="rect">
            <a:avLst/>
          </a:prstGeom>
        </p:spPr>
      </p:pic>
      <p:pic>
        <p:nvPicPr>
          <p:cNvPr id="5" name="Picture 5" descr="Logo, accessABILITY">
            <a:extLst>
              <a:ext uri="{FF2B5EF4-FFF2-40B4-BE49-F238E27FC236}">
                <a16:creationId xmlns:a16="http://schemas.microsoft.com/office/drawing/2014/main" id="{0CE083E3-D207-2150-4EAD-B574A90B9F17}"/>
              </a:ext>
            </a:extLst>
          </p:cNvPr>
          <p:cNvPicPr>
            <a:picLocks noChangeAspect="1"/>
          </p:cNvPicPr>
          <p:nvPr/>
        </p:nvPicPr>
        <p:blipFill>
          <a:blip r:embed="rId4"/>
          <a:stretch>
            <a:fillRect/>
          </a:stretch>
        </p:blipFill>
        <p:spPr>
          <a:xfrm>
            <a:off x="842513" y="5450456"/>
            <a:ext cx="1406106" cy="1406106"/>
          </a:xfrm>
          <a:prstGeom prst="rect">
            <a:avLst/>
          </a:prstGeom>
        </p:spPr>
      </p:pic>
      <p:pic>
        <p:nvPicPr>
          <p:cNvPr id="6" name="Picture 5" descr="317-926-1660, abilityindiana.org, info@abilityindiana.org ">
            <a:extLst>
              <a:ext uri="{FF2B5EF4-FFF2-40B4-BE49-F238E27FC236}">
                <a16:creationId xmlns:a16="http://schemas.microsoft.com/office/drawing/2014/main" id="{A4C9137B-EA94-6000-3451-FD6EA9612F48}"/>
              </a:ext>
            </a:extLst>
          </p:cNvPr>
          <p:cNvPicPr>
            <a:picLocks noChangeAspect="1"/>
          </p:cNvPicPr>
          <p:nvPr/>
        </p:nvPicPr>
        <p:blipFill>
          <a:blip r:embed="rId5"/>
          <a:stretch>
            <a:fillRect/>
          </a:stretch>
        </p:blipFill>
        <p:spPr>
          <a:xfrm>
            <a:off x="2682815" y="5845475"/>
            <a:ext cx="6855124" cy="846107"/>
          </a:xfrm>
          <a:prstGeom prst="rect">
            <a:avLst/>
          </a:prstGeom>
        </p:spPr>
      </p:pic>
    </p:spTree>
    <p:extLst>
      <p:ext uri="{BB962C8B-B14F-4D97-AF65-F5344CB8AC3E}">
        <p14:creationId xmlns:p14="http://schemas.microsoft.com/office/powerpoint/2010/main" val="2450114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38</a:t>
            </a:fld>
            <a:r>
              <a:rPr lang="en-US" kern="1200" dirty="0">
                <a:solidFill>
                  <a:schemeClr val="tx1"/>
                </a:solidFill>
                <a:latin typeface="+mj-lt"/>
                <a:ea typeface="+mj-ea"/>
                <a:cs typeface="+mj-cs"/>
              </a:rPr>
              <a:t>: </a:t>
            </a:r>
            <a:r>
              <a:rPr lang="en-US" b="1" dirty="0">
                <a:latin typeface="Century Gothic"/>
              </a:rPr>
              <a:t>Barriers</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9FB1E165-8EC9-B769-78A1-6A5116012FB4}"/>
              </a:ext>
            </a:extLst>
          </p:cNvPr>
          <p:cNvSpPr>
            <a:spLocks noGrp="1"/>
          </p:cNvSpPr>
          <p:nvPr>
            <p:ph idx="1"/>
          </p:nvPr>
        </p:nvSpPr>
        <p:spPr>
          <a:xfrm>
            <a:off x="838200" y="1825625"/>
            <a:ext cx="7697638" cy="3201411"/>
          </a:xfrm>
        </p:spPr>
        <p:txBody>
          <a:bodyPr vert="horz" lIns="91440" tIns="45720" rIns="91440" bIns="45720" rtlCol="0" anchor="t">
            <a:noAutofit/>
          </a:bodyPr>
          <a:lstStyle/>
          <a:p>
            <a:pPr lvl="1"/>
            <a:r>
              <a:rPr lang="en-US" sz="2800" dirty="0">
                <a:solidFill>
                  <a:srgbClr val="333333"/>
                </a:solidFill>
                <a:latin typeface="Century Gothic"/>
                <a:cs typeface="Lucida Sans Unicode"/>
              </a:rPr>
              <a:t>Mid or high-risk outreach</a:t>
            </a:r>
            <a:endParaRPr lang="en-US" dirty="0"/>
          </a:p>
          <a:p>
            <a:pPr lvl="1"/>
            <a:r>
              <a:rPr lang="en-US" sz="2800" dirty="0">
                <a:solidFill>
                  <a:srgbClr val="333333"/>
                </a:solidFill>
                <a:latin typeface="Century Gothic"/>
                <a:cs typeface="Lucida Sans Unicode"/>
              </a:rPr>
              <a:t>Project budgets</a:t>
            </a:r>
          </a:p>
          <a:p>
            <a:pPr lvl="1"/>
            <a:r>
              <a:rPr lang="en-US" sz="2800" dirty="0">
                <a:solidFill>
                  <a:srgbClr val="333333"/>
                </a:solidFill>
                <a:latin typeface="Century Gothic"/>
                <a:cs typeface="Lucida Sans Unicode"/>
              </a:rPr>
              <a:t>COVID challenges</a:t>
            </a:r>
          </a:p>
          <a:p>
            <a:pPr lvl="1"/>
            <a:r>
              <a:rPr lang="en-US" sz="2800" dirty="0">
                <a:solidFill>
                  <a:srgbClr val="333333"/>
                </a:solidFill>
                <a:latin typeface="Century Gothic"/>
                <a:cs typeface="Lucida Sans Unicode"/>
              </a:rPr>
              <a:t>Access to technology</a:t>
            </a:r>
          </a:p>
          <a:p>
            <a:pPr lvl="1"/>
            <a:r>
              <a:rPr lang="en-US" sz="2800" dirty="0">
                <a:solidFill>
                  <a:srgbClr val="333333"/>
                </a:solidFill>
                <a:latin typeface="Century Gothic"/>
                <a:cs typeface="Lucida Sans Unicode"/>
              </a:rPr>
              <a:t>Basic needs </a:t>
            </a:r>
          </a:p>
          <a:p>
            <a:pPr lvl="1"/>
            <a:endParaRPr lang="en-US" sz="2800" dirty="0">
              <a:solidFill>
                <a:srgbClr val="333333"/>
              </a:solidFill>
              <a:latin typeface="Calibri"/>
              <a:cs typeface="Lucida Sans Unicode"/>
            </a:endParaRPr>
          </a:p>
        </p:txBody>
      </p:sp>
      <p:pic>
        <p:nvPicPr>
          <p:cNvPr id="4" name="Picture 5" descr="Logo, accessABILITY">
            <a:extLst>
              <a:ext uri="{FF2B5EF4-FFF2-40B4-BE49-F238E27FC236}">
                <a16:creationId xmlns:a16="http://schemas.microsoft.com/office/drawing/2014/main" id="{19A4DA09-B93F-CADA-19B7-6340331E43E6}"/>
              </a:ext>
            </a:extLst>
          </p:cNvPr>
          <p:cNvPicPr>
            <a:picLocks noChangeAspect="1"/>
          </p:cNvPicPr>
          <p:nvPr/>
        </p:nvPicPr>
        <p:blipFill>
          <a:blip r:embed="rId3"/>
          <a:stretch>
            <a:fillRect/>
          </a:stretch>
        </p:blipFill>
        <p:spPr>
          <a:xfrm>
            <a:off x="842513" y="5450456"/>
            <a:ext cx="1406106" cy="1406106"/>
          </a:xfrm>
          <a:prstGeom prst="rect">
            <a:avLst/>
          </a:prstGeom>
        </p:spPr>
      </p:pic>
      <p:pic>
        <p:nvPicPr>
          <p:cNvPr id="5" name="Picture 4" descr="317-926-1660, abilityindiana.org, info@abilityindiana.org ">
            <a:extLst>
              <a:ext uri="{FF2B5EF4-FFF2-40B4-BE49-F238E27FC236}">
                <a16:creationId xmlns:a16="http://schemas.microsoft.com/office/drawing/2014/main" id="{109F5596-2F1F-DA12-4D2F-265E71AF128E}"/>
              </a:ext>
            </a:extLst>
          </p:cNvPr>
          <p:cNvPicPr>
            <a:picLocks noChangeAspect="1"/>
          </p:cNvPicPr>
          <p:nvPr/>
        </p:nvPicPr>
        <p:blipFill>
          <a:blip r:embed="rId4"/>
          <a:stretch>
            <a:fillRect/>
          </a:stretch>
        </p:blipFill>
        <p:spPr>
          <a:xfrm>
            <a:off x="2682815" y="5845475"/>
            <a:ext cx="6855124" cy="846107"/>
          </a:xfrm>
          <a:prstGeom prst="rect">
            <a:avLst/>
          </a:prstGeom>
        </p:spPr>
      </p:pic>
      <p:pic>
        <p:nvPicPr>
          <p:cNvPr id="6" name="Picture 7" descr="Picture of an older woman's hand wearing a watch.">
            <a:extLst>
              <a:ext uri="{FF2B5EF4-FFF2-40B4-BE49-F238E27FC236}">
                <a16:creationId xmlns:a16="http://schemas.microsoft.com/office/drawing/2014/main" id="{CBEC7201-1305-F60B-B89E-046D37350F64}"/>
              </a:ext>
            </a:extLst>
          </p:cNvPr>
          <p:cNvPicPr>
            <a:picLocks noChangeAspect="1"/>
          </p:cNvPicPr>
          <p:nvPr/>
        </p:nvPicPr>
        <p:blipFill>
          <a:blip r:embed="rId5"/>
          <a:stretch>
            <a:fillRect/>
          </a:stretch>
        </p:blipFill>
        <p:spPr>
          <a:xfrm rot="-5400000">
            <a:off x="8174966" y="1454174"/>
            <a:ext cx="2743200" cy="3662104"/>
          </a:xfrm>
          <a:prstGeom prst="rect">
            <a:avLst/>
          </a:prstGeom>
        </p:spPr>
      </p:pic>
    </p:spTree>
    <p:extLst>
      <p:ext uri="{BB962C8B-B14F-4D97-AF65-F5344CB8AC3E}">
        <p14:creationId xmlns:p14="http://schemas.microsoft.com/office/powerpoint/2010/main" val="752923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39</a:t>
            </a:fld>
            <a:r>
              <a:rPr lang="en-US" kern="1200" dirty="0">
                <a:solidFill>
                  <a:schemeClr val="tx1"/>
                </a:solidFill>
                <a:latin typeface="+mj-lt"/>
                <a:ea typeface="+mj-ea"/>
                <a:cs typeface="+mj-cs"/>
              </a:rPr>
              <a:t>: </a:t>
            </a:r>
            <a:r>
              <a:rPr lang="en-US" b="1" dirty="0">
                <a:latin typeface="Century Gothic"/>
              </a:rPr>
              <a:t>Testimonials</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E2548F9C-7535-0E81-9781-028AB4150115}"/>
              </a:ext>
            </a:extLst>
          </p:cNvPr>
          <p:cNvSpPr>
            <a:spLocks noGrp="1"/>
          </p:cNvSpPr>
          <p:nvPr>
            <p:ph idx="1"/>
          </p:nvPr>
        </p:nvSpPr>
        <p:spPr>
          <a:xfrm>
            <a:off x="973207" y="1492192"/>
            <a:ext cx="10394447" cy="3880284"/>
          </a:xfrm>
        </p:spPr>
        <p:txBody>
          <a:bodyPr vert="horz" lIns="91440" tIns="45720" rIns="91440" bIns="45720" rtlCol="0" anchor="t">
            <a:noAutofit/>
          </a:bodyPr>
          <a:lstStyle/>
          <a:p>
            <a:pPr marL="0" indent="0">
              <a:buNone/>
            </a:pPr>
            <a:r>
              <a:rPr lang="en-US" sz="2200" dirty="0">
                <a:solidFill>
                  <a:srgbClr val="000000"/>
                </a:solidFill>
                <a:latin typeface="Calibri"/>
                <a:cs typeface="Calibri"/>
              </a:rPr>
              <a:t>"Thank God they got organizations like you guys. Like, there’s not too much out there for people with disabilities, you know? And either you’ve </a:t>
            </a:r>
            <a:r>
              <a:rPr lang="en-US" sz="2200" dirty="0" err="1">
                <a:solidFill>
                  <a:srgbClr val="000000"/>
                </a:solidFill>
                <a:latin typeface="Calibri"/>
                <a:cs typeface="Calibri"/>
              </a:rPr>
              <a:t>gotta</a:t>
            </a:r>
            <a:r>
              <a:rPr lang="en-US" sz="2200" dirty="0">
                <a:solidFill>
                  <a:srgbClr val="000000"/>
                </a:solidFill>
                <a:latin typeface="Calibri"/>
                <a:cs typeface="Calibri"/>
              </a:rPr>
              <a:t> have a will of iron to see through it all, or you know, get a little help up from organizations.” </a:t>
            </a:r>
            <a:br>
              <a:rPr lang="en-US" sz="2200" dirty="0">
                <a:latin typeface="Calibri"/>
                <a:cs typeface="Calibri"/>
              </a:rPr>
            </a:br>
            <a:endParaRPr lang="en-US" sz="2200" dirty="0">
              <a:solidFill>
                <a:srgbClr val="000000"/>
              </a:solidFill>
              <a:latin typeface="Calibri"/>
              <a:cs typeface="Calibri"/>
            </a:endParaRPr>
          </a:p>
          <a:p>
            <a:pPr marL="0" indent="0">
              <a:buNone/>
            </a:pPr>
            <a:r>
              <a:rPr lang="en-US" sz="2200" dirty="0">
                <a:solidFill>
                  <a:srgbClr val="000000"/>
                </a:solidFill>
                <a:latin typeface="Calibri"/>
                <a:cs typeface="Calibri"/>
              </a:rPr>
              <a:t>“With the Home Usability Program, I felt like… I was going to feel better. I felt more optimistic about my health. I felt like it was making a difference."</a:t>
            </a:r>
            <a:br>
              <a:rPr lang="en-US" sz="2200" dirty="0">
                <a:latin typeface="Calibri"/>
                <a:cs typeface="Calibri"/>
              </a:rPr>
            </a:br>
            <a:endParaRPr lang="en-US" sz="2200" dirty="0">
              <a:cs typeface="Calibri"/>
            </a:endParaRPr>
          </a:p>
          <a:p>
            <a:pPr marL="0" indent="0">
              <a:buNone/>
            </a:pPr>
            <a:r>
              <a:rPr lang="en-US" sz="2200" dirty="0">
                <a:solidFill>
                  <a:srgbClr val="000000"/>
                </a:solidFill>
                <a:latin typeface="Calibri"/>
                <a:cs typeface="Calibri"/>
              </a:rPr>
              <a:t>“I learned that I could do more than I thought I could do.” </a:t>
            </a:r>
            <a:br>
              <a:rPr lang="en-US" sz="2200" dirty="0">
                <a:latin typeface="Calibri"/>
                <a:cs typeface="Calibri"/>
              </a:rPr>
            </a:br>
            <a:endParaRPr lang="en-US" sz="2200" dirty="0">
              <a:cs typeface="Calibri"/>
            </a:endParaRPr>
          </a:p>
          <a:p>
            <a:pPr marL="0" indent="0">
              <a:buNone/>
            </a:pPr>
            <a:r>
              <a:rPr lang="en-US" sz="2200" dirty="0">
                <a:solidFill>
                  <a:srgbClr val="000000"/>
                </a:solidFill>
                <a:latin typeface="Calibri"/>
                <a:cs typeface="Calibri"/>
              </a:rPr>
              <a:t>“I learned how to better ask some questions.”  </a:t>
            </a:r>
            <a:endParaRPr lang="en-US" sz="2200" dirty="0">
              <a:cs typeface="Calibri"/>
            </a:endParaRPr>
          </a:p>
        </p:txBody>
      </p:sp>
      <p:pic>
        <p:nvPicPr>
          <p:cNvPr id="4" name="Picture 5" descr="Logo, accessABILITY">
            <a:extLst>
              <a:ext uri="{FF2B5EF4-FFF2-40B4-BE49-F238E27FC236}">
                <a16:creationId xmlns:a16="http://schemas.microsoft.com/office/drawing/2014/main" id="{2938E5A0-EBD0-1A74-C993-ABFCB7CEBBA6}"/>
              </a:ext>
            </a:extLst>
          </p:cNvPr>
          <p:cNvPicPr>
            <a:picLocks noChangeAspect="1"/>
          </p:cNvPicPr>
          <p:nvPr/>
        </p:nvPicPr>
        <p:blipFill>
          <a:blip r:embed="rId3"/>
          <a:stretch>
            <a:fillRect/>
          </a:stretch>
        </p:blipFill>
        <p:spPr>
          <a:xfrm>
            <a:off x="842513" y="5450456"/>
            <a:ext cx="1406106" cy="1406106"/>
          </a:xfrm>
          <a:prstGeom prst="rect">
            <a:avLst/>
          </a:prstGeom>
        </p:spPr>
      </p:pic>
      <p:pic>
        <p:nvPicPr>
          <p:cNvPr id="5" name="Picture 4" descr="317-926-1660, abilityindiana.org, info@abilityindiana.org ">
            <a:extLst>
              <a:ext uri="{FF2B5EF4-FFF2-40B4-BE49-F238E27FC236}">
                <a16:creationId xmlns:a16="http://schemas.microsoft.com/office/drawing/2014/main" id="{A20AAB46-439E-11C9-0C08-24097037D8CE}"/>
              </a:ext>
            </a:extLst>
          </p:cNvPr>
          <p:cNvPicPr>
            <a:picLocks noChangeAspect="1"/>
          </p:cNvPicPr>
          <p:nvPr/>
        </p:nvPicPr>
        <p:blipFill>
          <a:blip r:embed="rId4"/>
          <a:stretch>
            <a:fillRect/>
          </a:stretch>
        </p:blipFill>
        <p:spPr>
          <a:xfrm>
            <a:off x="2682815" y="5845475"/>
            <a:ext cx="6855124" cy="846107"/>
          </a:xfrm>
          <a:prstGeom prst="rect">
            <a:avLst/>
          </a:prstGeom>
        </p:spPr>
      </p:pic>
    </p:spTree>
    <p:extLst>
      <p:ext uri="{BB962C8B-B14F-4D97-AF65-F5344CB8AC3E}">
        <p14:creationId xmlns:p14="http://schemas.microsoft.com/office/powerpoint/2010/main" val="49513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a:t>
            </a:fld>
            <a:r>
              <a:rPr lang="en-US" dirty="0"/>
              <a:t>: What is PICL?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600" dirty="0"/>
              <a:t>The PICL project tested two CLP programs at six CILs across the country</a:t>
            </a:r>
          </a:p>
          <a:p>
            <a:r>
              <a:rPr lang="en-US" sz="2600" dirty="0"/>
              <a:t>The “PICL program” consists of two consumer-directed programs designed for people with mobility disabilities: </a:t>
            </a:r>
          </a:p>
          <a:p>
            <a:pPr lvl="1"/>
            <a:r>
              <a:rPr lang="en-US" sz="2600" dirty="0"/>
              <a:t>The Home Usability Program </a:t>
            </a:r>
          </a:p>
          <a:p>
            <a:pPr lvl="2"/>
            <a:r>
              <a:rPr lang="en-US" sz="2400" dirty="0"/>
              <a:t>Goal-setting program to make a person’s home more usable</a:t>
            </a:r>
          </a:p>
          <a:p>
            <a:pPr lvl="1"/>
            <a:r>
              <a:rPr lang="en-US" sz="2600" dirty="0"/>
              <a:t>Out and About</a:t>
            </a:r>
          </a:p>
          <a:p>
            <a:pPr lvl="2"/>
            <a:r>
              <a:rPr lang="en-US" sz="2400" dirty="0"/>
              <a:t>Goal-setting program related to community participation </a:t>
            </a:r>
          </a:p>
          <a:p>
            <a:r>
              <a:rPr lang="en-US" sz="2600" dirty="0"/>
              <a:t>Overall goal: </a:t>
            </a:r>
          </a:p>
          <a:p>
            <a:pPr lvl="1"/>
            <a:r>
              <a:rPr lang="en-US" sz="2600" dirty="0"/>
              <a:t>To increase the community participation of people with mobility disabilities </a:t>
            </a:r>
          </a:p>
        </p:txBody>
      </p:sp>
    </p:spTree>
    <p:extLst>
      <p:ext uri="{BB962C8B-B14F-4D97-AF65-F5344CB8AC3E}">
        <p14:creationId xmlns:p14="http://schemas.microsoft.com/office/powerpoint/2010/main" val="4158908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40</a:t>
            </a:fld>
            <a:r>
              <a:rPr lang="en-US" kern="1200" dirty="0">
                <a:solidFill>
                  <a:schemeClr val="tx1"/>
                </a:solidFill>
                <a:latin typeface="+mj-lt"/>
                <a:ea typeface="+mj-ea"/>
                <a:cs typeface="+mj-cs"/>
              </a:rPr>
              <a:t>: </a:t>
            </a:r>
            <a:r>
              <a:rPr lang="en-US" b="1" dirty="0">
                <a:latin typeface="Century Gothic"/>
              </a:rPr>
              <a:t>The Future</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332DD97B-D5D1-D5B2-ACAD-ED01493A8710}"/>
              </a:ext>
            </a:extLst>
          </p:cNvPr>
          <p:cNvSpPr>
            <a:spLocks noGrp="1"/>
          </p:cNvSpPr>
          <p:nvPr>
            <p:ph idx="1"/>
          </p:nvPr>
        </p:nvSpPr>
        <p:spPr>
          <a:xfrm>
            <a:off x="838200" y="1825625"/>
            <a:ext cx="5454770" cy="4336961"/>
          </a:xfrm>
        </p:spPr>
        <p:txBody>
          <a:bodyPr vert="horz" lIns="91440" tIns="45720" rIns="91440" bIns="45720" rtlCol="0" anchor="t">
            <a:noAutofit/>
          </a:bodyPr>
          <a:lstStyle/>
          <a:p>
            <a:r>
              <a:rPr lang="en-US" dirty="0">
                <a:solidFill>
                  <a:srgbClr val="333333"/>
                </a:solidFill>
                <a:latin typeface="Century Gothic"/>
              </a:rPr>
              <a:t>Home Modification Committee</a:t>
            </a:r>
            <a:endParaRPr lang="en-US" dirty="0"/>
          </a:p>
          <a:p>
            <a:r>
              <a:rPr lang="en-US" dirty="0">
                <a:solidFill>
                  <a:srgbClr val="333333"/>
                </a:solidFill>
                <a:latin typeface="Century Gothic"/>
              </a:rPr>
              <a:t>Fundraising</a:t>
            </a:r>
          </a:p>
          <a:p>
            <a:r>
              <a:rPr lang="en-US" dirty="0">
                <a:solidFill>
                  <a:srgbClr val="333333"/>
                </a:solidFill>
                <a:latin typeface="Century Gothic"/>
              </a:rPr>
              <a:t>Continuing to build partnerships</a:t>
            </a:r>
          </a:p>
          <a:p>
            <a:r>
              <a:rPr lang="en-US" dirty="0">
                <a:solidFill>
                  <a:srgbClr val="333333"/>
                </a:solidFill>
                <a:latin typeface="Century Gothic"/>
              </a:rPr>
              <a:t>Seeing this as a barrier buster</a:t>
            </a:r>
          </a:p>
        </p:txBody>
      </p:sp>
      <p:pic>
        <p:nvPicPr>
          <p:cNvPr id="4" name="Picture 5" descr="Logo, accessABILITY">
            <a:extLst>
              <a:ext uri="{FF2B5EF4-FFF2-40B4-BE49-F238E27FC236}">
                <a16:creationId xmlns:a16="http://schemas.microsoft.com/office/drawing/2014/main" id="{480EDDBE-D60F-D135-E8B9-C2F52DBE1B22}"/>
              </a:ext>
            </a:extLst>
          </p:cNvPr>
          <p:cNvPicPr>
            <a:picLocks noChangeAspect="1"/>
          </p:cNvPicPr>
          <p:nvPr/>
        </p:nvPicPr>
        <p:blipFill>
          <a:blip r:embed="rId3"/>
          <a:stretch>
            <a:fillRect/>
          </a:stretch>
        </p:blipFill>
        <p:spPr>
          <a:xfrm>
            <a:off x="842513" y="5450456"/>
            <a:ext cx="1406106" cy="1406106"/>
          </a:xfrm>
          <a:prstGeom prst="rect">
            <a:avLst/>
          </a:prstGeom>
        </p:spPr>
      </p:pic>
      <p:pic>
        <p:nvPicPr>
          <p:cNvPr id="5" name="Picture 4" descr="317-926-1660, abilityindiana.org, info@abilityindiana.org ">
            <a:extLst>
              <a:ext uri="{FF2B5EF4-FFF2-40B4-BE49-F238E27FC236}">
                <a16:creationId xmlns:a16="http://schemas.microsoft.com/office/drawing/2014/main" id="{6CEC13E7-82D4-A9F1-C2B7-C278D652993A}"/>
              </a:ext>
            </a:extLst>
          </p:cNvPr>
          <p:cNvPicPr>
            <a:picLocks noChangeAspect="1"/>
          </p:cNvPicPr>
          <p:nvPr/>
        </p:nvPicPr>
        <p:blipFill>
          <a:blip r:embed="rId4"/>
          <a:stretch>
            <a:fillRect/>
          </a:stretch>
        </p:blipFill>
        <p:spPr>
          <a:xfrm>
            <a:off x="2682815" y="5845475"/>
            <a:ext cx="6855124" cy="846107"/>
          </a:xfrm>
          <a:prstGeom prst="rect">
            <a:avLst/>
          </a:prstGeom>
        </p:spPr>
      </p:pic>
      <p:pic>
        <p:nvPicPr>
          <p:cNvPr id="6" name="Picture 5" descr="Picture of white man, sitting on the floor with tools in from of him. He is building a wooden ramp inside a house.">
            <a:extLst>
              <a:ext uri="{FF2B5EF4-FFF2-40B4-BE49-F238E27FC236}">
                <a16:creationId xmlns:a16="http://schemas.microsoft.com/office/drawing/2014/main" id="{5F86A75C-5D71-C71B-B72C-CF9D3BF77E48}"/>
              </a:ext>
            </a:extLst>
          </p:cNvPr>
          <p:cNvPicPr>
            <a:picLocks noChangeAspect="1"/>
          </p:cNvPicPr>
          <p:nvPr/>
        </p:nvPicPr>
        <p:blipFill>
          <a:blip r:embed="rId5"/>
          <a:stretch>
            <a:fillRect/>
          </a:stretch>
        </p:blipFill>
        <p:spPr>
          <a:xfrm>
            <a:off x="6579079" y="1708261"/>
            <a:ext cx="4799162" cy="3614007"/>
          </a:xfrm>
          <a:prstGeom prst="rect">
            <a:avLst/>
          </a:prstGeom>
        </p:spPr>
      </p:pic>
    </p:spTree>
    <p:extLst>
      <p:ext uri="{BB962C8B-B14F-4D97-AF65-F5344CB8AC3E}">
        <p14:creationId xmlns:p14="http://schemas.microsoft.com/office/powerpoint/2010/main" val="2387464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41</a:t>
            </a:fld>
            <a:endParaRPr lang="en-US" kern="1200" dirty="0">
              <a:solidFill>
                <a:schemeClr val="tx1"/>
              </a:solidFill>
              <a:latin typeface="+mj-lt"/>
              <a:ea typeface="+mj-ea"/>
              <a:cs typeface="+mj-cs"/>
            </a:endParaRPr>
          </a:p>
        </p:txBody>
      </p:sp>
      <p:sp>
        <p:nvSpPr>
          <p:cNvPr id="3" name="Content Placeholder 4">
            <a:extLst>
              <a:ext uri="{FF2B5EF4-FFF2-40B4-BE49-F238E27FC236}">
                <a16:creationId xmlns:a16="http://schemas.microsoft.com/office/drawing/2014/main" id="{28CEAEE5-7495-3C8D-2F86-A44FE2D49D03}"/>
              </a:ext>
            </a:extLst>
          </p:cNvPr>
          <p:cNvSpPr txBox="1">
            <a:spLocks/>
          </p:cNvSpPr>
          <p:nvPr/>
        </p:nvSpPr>
        <p:spPr>
          <a:xfrm>
            <a:off x="838200" y="2870200"/>
            <a:ext cx="10515600" cy="16144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000"/>
              </a:spcBef>
              <a:buFont typeface="Arial" panose="020B0604020202020204" pitchFamily="34" charset="0"/>
              <a:buNone/>
              <a:defRPr/>
            </a:pPr>
            <a:r>
              <a:rPr lang="en-US" sz="7200" b="1">
                <a:latin typeface="Century Gothic"/>
                <a:ea typeface="+mn-ea"/>
                <a:cs typeface="+mn-cs"/>
              </a:rPr>
              <a:t>Questions</a:t>
            </a:r>
            <a:r>
              <a:rPr lang="en-US" sz="7200" b="1">
                <a:latin typeface="+mn-lt"/>
                <a:ea typeface="+mn-ea"/>
                <a:cs typeface="+mn-cs"/>
              </a:rPr>
              <a:t>?</a:t>
            </a:r>
            <a:endParaRPr lang="en-US" sz="7200" b="1" dirty="0">
              <a:latin typeface="+mn-lt"/>
              <a:ea typeface="+mn-ea"/>
              <a:cs typeface="Calibri"/>
            </a:endParaRPr>
          </a:p>
        </p:txBody>
      </p:sp>
      <p:pic>
        <p:nvPicPr>
          <p:cNvPr id="4" name="Picture 5" descr="Logo, accessABILITY">
            <a:extLst>
              <a:ext uri="{FF2B5EF4-FFF2-40B4-BE49-F238E27FC236}">
                <a16:creationId xmlns:a16="http://schemas.microsoft.com/office/drawing/2014/main" id="{26E8A964-6EBD-3ED8-0996-E0A829195CE2}"/>
              </a:ext>
            </a:extLst>
          </p:cNvPr>
          <p:cNvPicPr>
            <a:picLocks noChangeAspect="1"/>
          </p:cNvPicPr>
          <p:nvPr/>
        </p:nvPicPr>
        <p:blipFill>
          <a:blip r:embed="rId3"/>
          <a:stretch>
            <a:fillRect/>
          </a:stretch>
        </p:blipFill>
        <p:spPr>
          <a:xfrm>
            <a:off x="842513" y="5450456"/>
            <a:ext cx="1406106" cy="1406106"/>
          </a:xfrm>
          <a:prstGeom prst="rect">
            <a:avLst/>
          </a:prstGeom>
        </p:spPr>
      </p:pic>
      <p:pic>
        <p:nvPicPr>
          <p:cNvPr id="5" name="Picture 4" descr="317-926-1660, abilityindiana.org, info@abilityindiana.org ">
            <a:extLst>
              <a:ext uri="{FF2B5EF4-FFF2-40B4-BE49-F238E27FC236}">
                <a16:creationId xmlns:a16="http://schemas.microsoft.com/office/drawing/2014/main" id="{64C696E3-DD9D-4A16-555F-33E698F3812C}"/>
              </a:ext>
            </a:extLst>
          </p:cNvPr>
          <p:cNvPicPr>
            <a:picLocks noChangeAspect="1"/>
          </p:cNvPicPr>
          <p:nvPr/>
        </p:nvPicPr>
        <p:blipFill>
          <a:blip r:embed="rId4"/>
          <a:stretch>
            <a:fillRect/>
          </a:stretch>
        </p:blipFill>
        <p:spPr>
          <a:xfrm>
            <a:off x="2682815" y="5845475"/>
            <a:ext cx="6855124" cy="846107"/>
          </a:xfrm>
          <a:prstGeom prst="rect">
            <a:avLst/>
          </a:prstGeom>
        </p:spPr>
      </p:pic>
    </p:spTree>
    <p:extLst>
      <p:ext uri="{BB962C8B-B14F-4D97-AF65-F5344CB8AC3E}">
        <p14:creationId xmlns:p14="http://schemas.microsoft.com/office/powerpoint/2010/main" val="2618168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C24C-D3F9-4F66-A2E8-886EEDE20215}"/>
              </a:ext>
            </a:extLst>
          </p:cNvPr>
          <p:cNvSpPr>
            <a:spLocks noGrp="1"/>
          </p:cNvSpPr>
          <p:nvPr>
            <p:ph type="title"/>
          </p:nvPr>
        </p:nvSpPr>
        <p:spPr>
          <a:xfrm>
            <a:off x="838200" y="365126"/>
            <a:ext cx="10515600" cy="531858"/>
          </a:xfrm>
        </p:spPr>
        <p:txBody>
          <a:bodyPr>
            <a:normAutofit/>
          </a:bodyPr>
          <a:lstStyle/>
          <a:p>
            <a:r>
              <a:rPr lang="en-US" sz="2000" dirty="0"/>
              <a:t>&gt;&gt; SLIDE </a:t>
            </a:r>
            <a:fld id="{13672F23-EC48-4D52-A60F-9B8ECB54358F}" type="slidenum">
              <a:rPr lang="en-US" sz="2000" smtClean="0"/>
              <a:t>42</a:t>
            </a:fld>
            <a:endParaRPr lang="en-US" sz="2000" dirty="0"/>
          </a:p>
        </p:txBody>
      </p:sp>
      <p:sp>
        <p:nvSpPr>
          <p:cNvPr id="3" name="Subtitle 2">
            <a:extLst>
              <a:ext uri="{FF2B5EF4-FFF2-40B4-BE49-F238E27FC236}">
                <a16:creationId xmlns:a16="http://schemas.microsoft.com/office/drawing/2014/main" id="{1B35E190-59CA-4566-91FE-4C0893FED408}"/>
              </a:ext>
            </a:extLst>
          </p:cNvPr>
          <p:cNvSpPr>
            <a:spLocks noGrp="1"/>
          </p:cNvSpPr>
          <p:nvPr>
            <p:ph idx="1"/>
          </p:nvPr>
        </p:nvSpPr>
        <p:spPr>
          <a:xfrm>
            <a:off x="838200" y="2141536"/>
            <a:ext cx="10515600" cy="3130375"/>
          </a:xfrm>
        </p:spPr>
        <p:txBody>
          <a:bodyPr>
            <a:normAutofit/>
          </a:bodyPr>
          <a:lstStyle/>
          <a:p>
            <a:pPr marL="0" indent="0" algn="ctr">
              <a:buNone/>
            </a:pPr>
            <a:r>
              <a:rPr lang="en-US" sz="6000" dirty="0"/>
              <a:t>HUP &amp; OAA Case Studies</a:t>
            </a:r>
          </a:p>
          <a:p>
            <a:pPr marL="0" indent="0" algn="ctr">
              <a:buNone/>
            </a:pPr>
            <a:endParaRPr lang="en-US" dirty="0"/>
          </a:p>
          <a:p>
            <a:pPr marL="0" indent="0" algn="ctr">
              <a:buNone/>
            </a:pPr>
            <a:r>
              <a:rPr lang="en-US" dirty="0"/>
              <a:t>Randi Gray &amp; </a:t>
            </a:r>
            <a:r>
              <a:rPr lang="en-US" dirty="0" err="1"/>
              <a:t>Lyndsie</a:t>
            </a:r>
            <a:r>
              <a:rPr lang="en-US" dirty="0"/>
              <a:t> Koon</a:t>
            </a:r>
          </a:p>
        </p:txBody>
      </p:sp>
    </p:spTree>
    <p:extLst>
      <p:ext uri="{BB962C8B-B14F-4D97-AF65-F5344CB8AC3E}">
        <p14:creationId xmlns:p14="http://schemas.microsoft.com/office/powerpoint/2010/main" val="3533560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43</a:t>
            </a:fld>
            <a:r>
              <a:rPr lang="en-US" dirty="0"/>
              <a:t>: Common HUP Goals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dirty="0"/>
              <a:t>Consumers had choice and control over Home Usability Program (HUP) goals </a:t>
            </a:r>
          </a:p>
          <a:p>
            <a:r>
              <a:rPr lang="en-US" sz="2400" dirty="0"/>
              <a:t>Common HUP goals included: </a:t>
            </a:r>
          </a:p>
          <a:p>
            <a:pPr lvl="1"/>
            <a:r>
              <a:rPr lang="en-US" dirty="0"/>
              <a:t>Recliner chairs with lifts </a:t>
            </a:r>
          </a:p>
          <a:p>
            <a:pPr lvl="1"/>
            <a:r>
              <a:rPr lang="en-US" dirty="0"/>
              <a:t>Ring Doorbells compatible with Amazon Echo (Alexa) </a:t>
            </a:r>
          </a:p>
        </p:txBody>
      </p:sp>
      <p:pic>
        <p:nvPicPr>
          <p:cNvPr id="4" name="Picture 3">
            <a:extLst>
              <a:ext uri="{FF2B5EF4-FFF2-40B4-BE49-F238E27FC236}">
                <a16:creationId xmlns:a16="http://schemas.microsoft.com/office/drawing/2014/main" id="{C8F86728-5718-CC03-5EAD-0D0C3FE59C8A}"/>
              </a:ext>
            </a:extLst>
          </p:cNvPr>
          <p:cNvPicPr>
            <a:picLocks noChangeAspect="1"/>
          </p:cNvPicPr>
          <p:nvPr/>
        </p:nvPicPr>
        <p:blipFill>
          <a:blip r:embed="rId2"/>
          <a:stretch>
            <a:fillRect/>
          </a:stretch>
        </p:blipFill>
        <p:spPr>
          <a:xfrm>
            <a:off x="2399275" y="3738353"/>
            <a:ext cx="2680793" cy="2680793"/>
          </a:xfrm>
          <a:prstGeom prst="rect">
            <a:avLst/>
          </a:prstGeom>
        </p:spPr>
      </p:pic>
      <p:pic>
        <p:nvPicPr>
          <p:cNvPr id="5" name="Picture 4">
            <a:extLst>
              <a:ext uri="{FF2B5EF4-FFF2-40B4-BE49-F238E27FC236}">
                <a16:creationId xmlns:a16="http://schemas.microsoft.com/office/drawing/2014/main" id="{8E5377EE-DDA8-3E00-5BD5-9D3C8DA4D862}"/>
              </a:ext>
            </a:extLst>
          </p:cNvPr>
          <p:cNvPicPr>
            <a:picLocks noChangeAspect="1"/>
          </p:cNvPicPr>
          <p:nvPr/>
        </p:nvPicPr>
        <p:blipFill>
          <a:blip r:embed="rId3"/>
          <a:stretch>
            <a:fillRect/>
          </a:stretch>
        </p:blipFill>
        <p:spPr>
          <a:xfrm>
            <a:off x="6096000" y="3812081"/>
            <a:ext cx="4241868" cy="2533338"/>
          </a:xfrm>
          <a:prstGeom prst="rect">
            <a:avLst/>
          </a:prstGeom>
        </p:spPr>
      </p:pic>
    </p:spTree>
    <p:extLst>
      <p:ext uri="{BB962C8B-B14F-4D97-AF65-F5344CB8AC3E}">
        <p14:creationId xmlns:p14="http://schemas.microsoft.com/office/powerpoint/2010/main" val="3820209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44</a:t>
            </a:fld>
            <a:r>
              <a:rPr lang="en-US" dirty="0"/>
              <a:t>: Recliner Chairs with Lifts, Heat, and/or Massage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dirty="0"/>
              <a:t>Most common home usability goal </a:t>
            </a:r>
          </a:p>
          <a:p>
            <a:r>
              <a:rPr lang="en-US" sz="2400" dirty="0"/>
              <a:t>Why did consumers choose to get a recliner? </a:t>
            </a:r>
          </a:p>
          <a:p>
            <a:pPr lvl="1"/>
            <a:r>
              <a:rPr lang="en-US" b="1" dirty="0"/>
              <a:t>Need for furniture: </a:t>
            </a:r>
            <a:r>
              <a:rPr lang="en-US" dirty="0"/>
              <a:t>“I had left all my furniture due to going through a bad relationship, and I had to start all over.”  </a:t>
            </a:r>
          </a:p>
          <a:p>
            <a:pPr lvl="1"/>
            <a:r>
              <a:rPr lang="en-US" b="1" dirty="0"/>
              <a:t>Pain (need for heat/massage): </a:t>
            </a:r>
            <a:r>
              <a:rPr lang="en-US" dirty="0"/>
              <a:t>“I have scoliosis of the spine, and this recliner you could use to massage your back, and they had several regions that could be massaged. One was the lower back, and that’s what was killing me.” </a:t>
            </a:r>
          </a:p>
          <a:p>
            <a:pPr lvl="1"/>
            <a:r>
              <a:rPr lang="en-US" b="1" dirty="0"/>
              <a:t>Lack of mobility (need for lift): </a:t>
            </a:r>
            <a:r>
              <a:rPr lang="en-US" dirty="0"/>
              <a:t>“My furniture is all low. And when my Sciatica would kick in, it was just like I’m stuck. Especially if nobody was here. I'm stuck. I couldn't get around.” </a:t>
            </a:r>
          </a:p>
          <a:p>
            <a:endParaRPr lang="en-US" sz="2400" dirty="0"/>
          </a:p>
          <a:p>
            <a:endParaRPr lang="en-US" sz="2600" dirty="0"/>
          </a:p>
          <a:p>
            <a:endParaRPr lang="en-US" sz="2600" dirty="0"/>
          </a:p>
        </p:txBody>
      </p:sp>
    </p:spTree>
    <p:extLst>
      <p:ext uri="{BB962C8B-B14F-4D97-AF65-F5344CB8AC3E}">
        <p14:creationId xmlns:p14="http://schemas.microsoft.com/office/powerpoint/2010/main" val="180629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45</a:t>
            </a:fld>
            <a:r>
              <a:rPr lang="en-US" dirty="0"/>
              <a:t>: Effects of Recliner Chairs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516343"/>
            <a:ext cx="10515600" cy="4976531"/>
          </a:xfrm>
        </p:spPr>
        <p:txBody>
          <a:bodyPr>
            <a:noAutofit/>
          </a:bodyPr>
          <a:lstStyle/>
          <a:p>
            <a:r>
              <a:rPr lang="en-US" sz="2400" b="1" dirty="0"/>
              <a:t>Increased Dignity: </a:t>
            </a:r>
            <a:r>
              <a:rPr lang="en-US" sz="2400" dirty="0"/>
              <a:t>“Before, with me not being able to get up, I wet my pants one time because I couldn’t get up. But this chair, as I'm coming up, would give me that extra lift to get me moving.” </a:t>
            </a:r>
          </a:p>
          <a:p>
            <a:r>
              <a:rPr lang="en-US" sz="2400" b="1" dirty="0"/>
              <a:t>Decreased Pain: </a:t>
            </a:r>
            <a:r>
              <a:rPr lang="en-US" sz="2400" dirty="0"/>
              <a:t>“I’m taking less of my medication now that I have the chair. Because my back would be inflamed, but the heat keeps it not inflamed. So yeah, I'm taking less medication, less pain pills.”</a:t>
            </a:r>
          </a:p>
          <a:p>
            <a:r>
              <a:rPr lang="en-US" sz="2400" b="1" dirty="0"/>
              <a:t>Increased Independence: </a:t>
            </a:r>
            <a:r>
              <a:rPr lang="en-US" sz="2400" dirty="0"/>
              <a:t>“I can do my walks. I go to the mailbox now. Before I had my recliner, I just hoped I could get to the bathroom because I would be so inflamed. My back always hurt, 24/7. But now I have my heat.” </a:t>
            </a:r>
          </a:p>
          <a:p>
            <a:r>
              <a:rPr lang="en-US" sz="2400" b="1" dirty="0"/>
              <a:t>Increased Participation: </a:t>
            </a:r>
            <a:r>
              <a:rPr lang="en-US" sz="2400" dirty="0"/>
              <a:t>“After I come home and I’m in the chair for 20 minutes, I can go back out into my community and do something more. Where before, I would have to come home and lay down, and try to get my body to stop aching. So yeah, it does help me to get out there.” </a:t>
            </a:r>
          </a:p>
          <a:p>
            <a:endParaRPr lang="en-US" sz="2400" dirty="0"/>
          </a:p>
          <a:p>
            <a:endParaRPr lang="en-US" sz="2600" dirty="0"/>
          </a:p>
          <a:p>
            <a:endParaRPr lang="en-US" sz="2600" dirty="0"/>
          </a:p>
        </p:txBody>
      </p:sp>
    </p:spTree>
    <p:extLst>
      <p:ext uri="{BB962C8B-B14F-4D97-AF65-F5344CB8AC3E}">
        <p14:creationId xmlns:p14="http://schemas.microsoft.com/office/powerpoint/2010/main" val="2648316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46</a:t>
            </a:fld>
            <a:r>
              <a:rPr lang="en-US" dirty="0"/>
              <a:t>: Ring Doorbells with Video</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dirty="0"/>
              <a:t>Why did consumers choose to get a Ring Doorbell with Video? </a:t>
            </a:r>
          </a:p>
          <a:p>
            <a:pPr lvl="1"/>
            <a:r>
              <a:rPr lang="en-US" b="1" dirty="0">
                <a:ea typeface="+mn-lt"/>
                <a:cs typeface="+mn-lt"/>
              </a:rPr>
              <a:t>Safety concerns: </a:t>
            </a:r>
            <a:r>
              <a:rPr lang="en-US" dirty="0">
                <a:ea typeface="+mn-lt"/>
                <a:cs typeface="+mn-lt"/>
              </a:rPr>
              <a:t>“There is increased crime rate in the metropolitan area where I live, and I feel a bit safer because the area is being videotaped.” </a:t>
            </a:r>
          </a:p>
          <a:p>
            <a:pPr lvl="1"/>
            <a:r>
              <a:rPr lang="en-US" b="1" dirty="0">
                <a:ea typeface="+mn-lt"/>
                <a:cs typeface="+mn-lt"/>
              </a:rPr>
              <a:t>Home security concerns: </a:t>
            </a:r>
            <a:r>
              <a:rPr lang="en-US" dirty="0">
                <a:ea typeface="+mn-lt"/>
                <a:cs typeface="+mn-lt"/>
              </a:rPr>
              <a:t>“Whenever I’m out with my friends or my family, I want make sure that my home base is still protected whenever I leave.” </a:t>
            </a:r>
          </a:p>
          <a:p>
            <a:pPr lvl="1"/>
            <a:r>
              <a:rPr lang="en-US" b="1" dirty="0"/>
              <a:t>Mobility concerns: </a:t>
            </a:r>
            <a:r>
              <a:rPr lang="en-US" dirty="0"/>
              <a:t>“I love having the option for the like the ring doorbell thing that I got through the program because I don't have like even at the house, it was a long run to the front door and I'm upstairs whereas if somebody rings the doorbell you know I can just talk to them through my phone and I don't have to go there and I don't have to go downstairs.” </a:t>
            </a:r>
            <a:endParaRPr lang="en-US" b="1" dirty="0">
              <a:ea typeface="+mn-lt"/>
              <a:cs typeface="+mn-lt"/>
            </a:endParaRPr>
          </a:p>
          <a:p>
            <a:endParaRPr lang="en-US" dirty="0"/>
          </a:p>
          <a:p>
            <a:pPr lvl="1"/>
            <a:endParaRPr lang="en-US" sz="2600" dirty="0"/>
          </a:p>
          <a:p>
            <a:endParaRPr lang="en-US" sz="2600" dirty="0"/>
          </a:p>
        </p:txBody>
      </p:sp>
    </p:spTree>
    <p:extLst>
      <p:ext uri="{BB962C8B-B14F-4D97-AF65-F5344CB8AC3E}">
        <p14:creationId xmlns:p14="http://schemas.microsoft.com/office/powerpoint/2010/main" val="3545414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47</a:t>
            </a:fld>
            <a:r>
              <a:rPr lang="en-US" dirty="0"/>
              <a:t>: Effects of Ring Doorbells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570131"/>
            <a:ext cx="10515600" cy="4351338"/>
          </a:xfrm>
        </p:spPr>
        <p:txBody>
          <a:bodyPr>
            <a:noAutofit/>
          </a:bodyPr>
          <a:lstStyle/>
          <a:p>
            <a:r>
              <a:rPr lang="en-US" sz="2400" b="1" dirty="0"/>
              <a:t>Increased Sense of Safety: </a:t>
            </a:r>
            <a:r>
              <a:rPr lang="en-US" sz="2400" dirty="0"/>
              <a:t>“I feel safer knowing maybe camera will catch next person who runs into my gate with their vehicle.” </a:t>
            </a:r>
            <a:endParaRPr lang="en-US" sz="2400" b="1" dirty="0"/>
          </a:p>
          <a:p>
            <a:r>
              <a:rPr lang="en-US" sz="2400" b="1" dirty="0"/>
              <a:t>Increased Sense of Home Security: </a:t>
            </a:r>
            <a:r>
              <a:rPr lang="en-US" sz="2400" dirty="0"/>
              <a:t>“I still do the same things, in fact, I do it a lot more comfortably. It’s given me a lot more time to be more in tune with my surroundings, and with the community whenever I do interact with people.” </a:t>
            </a:r>
          </a:p>
          <a:p>
            <a:r>
              <a:rPr lang="en-US" sz="2400" b="1" dirty="0"/>
              <a:t>Decreased Exertion: </a:t>
            </a:r>
            <a:r>
              <a:rPr lang="en-US" sz="2400" dirty="0"/>
              <a:t>“With the doorbell, I don't have to be face-to-face coming to the door. It could be communication through the camera. It could be, ‘Oh, yeah, I see you with the package. Just leave it there. Yeah, I'm getting my son to come get it.’ And so that it means I don't have to use the energy to go to the door and open it to find out who's on the other side of it. And I can make decisions about when I need to go to the door. Like how quick to get there.”</a:t>
            </a:r>
          </a:p>
          <a:p>
            <a:endParaRPr lang="en-US" sz="2400" dirty="0"/>
          </a:p>
          <a:p>
            <a:endParaRPr lang="en-US" sz="2400" dirty="0"/>
          </a:p>
        </p:txBody>
      </p:sp>
    </p:spTree>
    <p:extLst>
      <p:ext uri="{BB962C8B-B14F-4D97-AF65-F5344CB8AC3E}">
        <p14:creationId xmlns:p14="http://schemas.microsoft.com/office/powerpoint/2010/main" val="207743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48</a:t>
            </a:fld>
            <a:r>
              <a:rPr lang="en-US" dirty="0"/>
              <a:t>: If Money Were No Object</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570131"/>
            <a:ext cx="10515600" cy="4351338"/>
          </a:xfrm>
        </p:spPr>
        <p:txBody>
          <a:bodyPr>
            <a:noAutofit/>
          </a:bodyPr>
          <a:lstStyle/>
          <a:p>
            <a:pPr lvl="0"/>
            <a:r>
              <a:rPr lang="en-US" sz="2400" b="1" dirty="0"/>
              <a:t>Need for one-story home and increased space for maneuverability: “</a:t>
            </a:r>
            <a:r>
              <a:rPr lang="en-US" sz="2400" dirty="0"/>
              <a:t>I would level the whole thing. I’d burn it down to the ground, remodel the whole thing, make it bigger. Make it wider. Make the bedrooms a little bit bigger. I’d make everything bigger. I would not have [narrow] doors. I would have all 36 in.”</a:t>
            </a:r>
          </a:p>
          <a:p>
            <a:pPr lvl="0"/>
            <a:r>
              <a:rPr lang="en-US" sz="2400" b="1" dirty="0"/>
              <a:t>Need for increased space for assistive technology &amp; durable medical equipment: </a:t>
            </a:r>
            <a:r>
              <a:rPr lang="en-US" sz="2400" dirty="0"/>
              <a:t>“I want a two-bedroom. I need a two-bedroom because I have [assistive technology]. I have a lot of equipment. I have a lot of oxygen tanks and stuff all over, and I don’t have enough room.”</a:t>
            </a:r>
          </a:p>
          <a:p>
            <a:pPr lvl="0"/>
            <a:r>
              <a:rPr lang="en-US" sz="2400" b="1" dirty="0"/>
              <a:t>Need to address risk of fall/injury: </a:t>
            </a:r>
            <a:r>
              <a:rPr lang="en-US" sz="2400" dirty="0"/>
              <a:t>“I want a new refrigerator. My refrigerator is horrible. I make it work, but getting my hands and knees to get something out of the fridge is not ideal for me. I've made it work for almost eight years.”</a:t>
            </a:r>
          </a:p>
          <a:p>
            <a:pPr lvl="0"/>
            <a:r>
              <a:rPr lang="en-US" sz="2400" b="1" dirty="0"/>
              <a:t>Need to address basic needs:</a:t>
            </a:r>
            <a:r>
              <a:rPr lang="en-US" sz="2400" dirty="0"/>
              <a:t> “I’m in an attic space, so, I would probably put a dedicated AC/heating unit up there.”</a:t>
            </a:r>
          </a:p>
        </p:txBody>
      </p:sp>
    </p:spTree>
    <p:extLst>
      <p:ext uri="{BB962C8B-B14F-4D97-AF65-F5344CB8AC3E}">
        <p14:creationId xmlns:p14="http://schemas.microsoft.com/office/powerpoint/2010/main" val="2212434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49</a:t>
            </a:fld>
            <a:r>
              <a:rPr lang="en-US" dirty="0"/>
              <a:t>: Common OAA Goals</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dirty="0"/>
              <a:t>Consumers had choice and control over Out and About (OAA) goals </a:t>
            </a:r>
          </a:p>
          <a:p>
            <a:r>
              <a:rPr lang="en-US" sz="2400" dirty="0"/>
              <a:t>Common HUP goals included: </a:t>
            </a:r>
          </a:p>
          <a:p>
            <a:pPr lvl="1"/>
            <a:r>
              <a:rPr lang="en-US" dirty="0"/>
              <a:t>Accessing and learning to use technology  </a:t>
            </a:r>
          </a:p>
          <a:p>
            <a:pPr lvl="1"/>
            <a:r>
              <a:rPr lang="en-US" dirty="0"/>
              <a:t>Exercising </a:t>
            </a:r>
          </a:p>
          <a:p>
            <a:endParaRPr lang="en-US" sz="2600" dirty="0"/>
          </a:p>
          <a:p>
            <a:endParaRPr lang="en-US" sz="2600" dirty="0"/>
          </a:p>
        </p:txBody>
      </p:sp>
      <p:pic>
        <p:nvPicPr>
          <p:cNvPr id="4" name="Picture 3">
            <a:extLst>
              <a:ext uri="{FF2B5EF4-FFF2-40B4-BE49-F238E27FC236}">
                <a16:creationId xmlns:a16="http://schemas.microsoft.com/office/drawing/2014/main" id="{11023C35-56D1-9EEE-DE53-FDD509A777C1}"/>
              </a:ext>
            </a:extLst>
          </p:cNvPr>
          <p:cNvPicPr>
            <a:picLocks noChangeAspect="1"/>
          </p:cNvPicPr>
          <p:nvPr/>
        </p:nvPicPr>
        <p:blipFill>
          <a:blip r:embed="rId2"/>
          <a:stretch>
            <a:fillRect/>
          </a:stretch>
        </p:blipFill>
        <p:spPr>
          <a:xfrm>
            <a:off x="1831227" y="3627620"/>
            <a:ext cx="3824015" cy="2549343"/>
          </a:xfrm>
          <a:prstGeom prst="rect">
            <a:avLst/>
          </a:prstGeom>
        </p:spPr>
      </p:pic>
      <p:pic>
        <p:nvPicPr>
          <p:cNvPr id="5" name="Picture 4">
            <a:extLst>
              <a:ext uri="{FF2B5EF4-FFF2-40B4-BE49-F238E27FC236}">
                <a16:creationId xmlns:a16="http://schemas.microsoft.com/office/drawing/2014/main" id="{9669BE5B-D238-85A6-3AD2-5823F836390D}"/>
              </a:ext>
            </a:extLst>
          </p:cNvPr>
          <p:cNvPicPr>
            <a:picLocks noChangeAspect="1"/>
          </p:cNvPicPr>
          <p:nvPr/>
        </p:nvPicPr>
        <p:blipFill>
          <a:blip r:embed="rId3"/>
          <a:stretch>
            <a:fillRect/>
          </a:stretch>
        </p:blipFill>
        <p:spPr>
          <a:xfrm>
            <a:off x="6648268" y="3912941"/>
            <a:ext cx="3351532" cy="2219558"/>
          </a:xfrm>
          <a:prstGeom prst="rect">
            <a:avLst/>
          </a:prstGeom>
        </p:spPr>
      </p:pic>
    </p:spTree>
    <p:extLst>
      <p:ext uri="{BB962C8B-B14F-4D97-AF65-F5344CB8AC3E}">
        <p14:creationId xmlns:p14="http://schemas.microsoft.com/office/powerpoint/2010/main" val="2226159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5</a:t>
            </a:fld>
            <a:r>
              <a:rPr lang="en-US" dirty="0"/>
              <a:t>: Agenda for today</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pPr marL="0" indent="0">
              <a:buNone/>
            </a:pPr>
            <a:r>
              <a:rPr lang="en-US" sz="2400" dirty="0"/>
              <a:t>This forum will provide information about the programs, how Centers can use them, and important resources that are available.</a:t>
            </a:r>
          </a:p>
          <a:p>
            <a:pPr marL="0" indent="0">
              <a:buNone/>
            </a:pPr>
            <a:endParaRPr lang="en-US" sz="1200" dirty="0">
              <a:latin typeface="Arial" panose="020B0604020202020204" pitchFamily="34" charset="0"/>
            </a:endParaRPr>
          </a:p>
          <a:p>
            <a:pPr marL="514350" indent="-514350">
              <a:buAutoNum type="arabicParenR"/>
            </a:pPr>
            <a:r>
              <a:rPr lang="en-US" sz="2400" dirty="0">
                <a:latin typeface="Calibri" panose="020F0502020204030204" pitchFamily="34" charset="0"/>
                <a:cs typeface="Calibri" panose="020F0502020204030204" pitchFamily="34" charset="0"/>
              </a:rPr>
              <a:t>Home Usability Program – Lillie </a:t>
            </a:r>
            <a:r>
              <a:rPr lang="en-US" sz="2400" dirty="0" err="1">
                <a:latin typeface="Calibri" panose="020F0502020204030204" pitchFamily="34" charset="0"/>
                <a:cs typeface="Calibri" panose="020F0502020204030204" pitchFamily="34" charset="0"/>
              </a:rPr>
              <a:t>Greiman</a:t>
            </a:r>
            <a:r>
              <a:rPr lang="en-US" sz="2400" dirty="0">
                <a:latin typeface="Calibri" panose="020F0502020204030204" pitchFamily="34" charset="0"/>
                <a:cs typeface="Calibri" panose="020F0502020204030204" pitchFamily="34" charset="0"/>
              </a:rPr>
              <a:t> </a:t>
            </a:r>
          </a:p>
          <a:p>
            <a:pPr marL="514350" indent="-514350">
              <a:buAutoNum type="arabicParenR"/>
            </a:pPr>
            <a:r>
              <a:rPr lang="en-US" sz="2400" dirty="0">
                <a:latin typeface="Calibri" panose="020F0502020204030204" pitchFamily="34" charset="0"/>
                <a:cs typeface="Calibri" panose="020F0502020204030204" pitchFamily="34" charset="0"/>
              </a:rPr>
              <a:t>Out and About Program – Kelsey Goddard</a:t>
            </a:r>
          </a:p>
          <a:p>
            <a:pPr marL="514350" indent="-514350">
              <a:buAutoNum type="arabicParenR"/>
            </a:pPr>
            <a:r>
              <a:rPr lang="en-US" sz="2400" dirty="0">
                <a:latin typeface="Calibri" panose="020F0502020204030204" pitchFamily="34" charset="0"/>
                <a:cs typeface="Calibri" panose="020F0502020204030204" pitchFamily="34" charset="0"/>
              </a:rPr>
              <a:t>National Community Living Resource Center – Ryan Henley</a:t>
            </a:r>
          </a:p>
          <a:p>
            <a:pPr marL="514350" indent="-514350">
              <a:buAutoNum type="arabicParenR"/>
            </a:pPr>
            <a:r>
              <a:rPr lang="en-US" sz="2400" dirty="0">
                <a:latin typeface="Calibri" panose="020F0502020204030204" pitchFamily="34" charset="0"/>
                <a:cs typeface="Calibri" panose="020F0502020204030204" pitchFamily="34" charset="0"/>
              </a:rPr>
              <a:t>The </a:t>
            </a:r>
            <a:r>
              <a:rPr lang="en-US" sz="2400" dirty="0" err="1">
                <a:latin typeface="Calibri" panose="020F0502020204030204" pitchFamily="34" charset="0"/>
                <a:cs typeface="Calibri" panose="020F0502020204030204" pitchFamily="34" charset="0"/>
              </a:rPr>
              <a:t>accessABILITY</a:t>
            </a:r>
            <a:r>
              <a:rPr lang="en-US" sz="2400" dirty="0">
                <a:latin typeface="Calibri" panose="020F0502020204030204" pitchFamily="34" charset="0"/>
                <a:cs typeface="Calibri" panose="020F0502020204030204" pitchFamily="34" charset="0"/>
              </a:rPr>
              <a:t> Experience – Tammy </a:t>
            </a:r>
            <a:r>
              <a:rPr lang="en-US" sz="2400" dirty="0" err="1">
                <a:latin typeface="Calibri" panose="020F0502020204030204" pitchFamily="34" charset="0"/>
                <a:cs typeface="Calibri" panose="020F0502020204030204" pitchFamily="34" charset="0"/>
              </a:rPr>
              <a:t>Themel</a:t>
            </a:r>
            <a:r>
              <a:rPr lang="en-US" sz="2400" dirty="0">
                <a:latin typeface="Calibri" panose="020F0502020204030204" pitchFamily="34" charset="0"/>
                <a:cs typeface="Calibri" panose="020F0502020204030204" pitchFamily="34" charset="0"/>
              </a:rPr>
              <a:t>, Keshia Walker, &amp; Susan Ferguson</a:t>
            </a:r>
            <a:endParaRPr lang="en-US" sz="2400" dirty="0">
              <a:highlight>
                <a:srgbClr val="FFFF00"/>
              </a:highlight>
              <a:latin typeface="Calibri" panose="020F0502020204030204" pitchFamily="34" charset="0"/>
              <a:cs typeface="Calibri" panose="020F0502020204030204" pitchFamily="34" charset="0"/>
            </a:endParaRPr>
          </a:p>
          <a:p>
            <a:pPr marL="514350" indent="-514350">
              <a:buAutoNum type="arabicParenR"/>
            </a:pPr>
            <a:r>
              <a:rPr lang="en-US" sz="2400" dirty="0">
                <a:latin typeface="Calibri" panose="020F0502020204030204" pitchFamily="34" charset="0"/>
                <a:cs typeface="Calibri" panose="020F0502020204030204" pitchFamily="34" charset="0"/>
              </a:rPr>
              <a:t>Consumer Case Studies – Randi Gray &amp; </a:t>
            </a:r>
            <a:r>
              <a:rPr lang="en-US" sz="2400" dirty="0" err="1">
                <a:latin typeface="Calibri" panose="020F0502020204030204" pitchFamily="34" charset="0"/>
                <a:cs typeface="Calibri" panose="020F0502020204030204" pitchFamily="34" charset="0"/>
              </a:rPr>
              <a:t>Lyndsie</a:t>
            </a:r>
            <a:r>
              <a:rPr lang="en-US" sz="2400" dirty="0">
                <a:latin typeface="Calibri" panose="020F0502020204030204" pitchFamily="34" charset="0"/>
                <a:cs typeface="Calibri" panose="020F0502020204030204" pitchFamily="34" charset="0"/>
              </a:rPr>
              <a:t> Koon</a:t>
            </a:r>
          </a:p>
        </p:txBody>
      </p:sp>
    </p:spTree>
    <p:extLst>
      <p:ext uri="{BB962C8B-B14F-4D97-AF65-F5344CB8AC3E}">
        <p14:creationId xmlns:p14="http://schemas.microsoft.com/office/powerpoint/2010/main" val="485785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50</a:t>
            </a:fld>
            <a:r>
              <a:rPr lang="en-US" dirty="0"/>
              <a:t>: Setting Goals to Access and Learn to Use Technology</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dirty="0"/>
              <a:t>Why did consumers choose a goal to access and learn to use technology? </a:t>
            </a:r>
          </a:p>
          <a:p>
            <a:pPr lvl="1"/>
            <a:r>
              <a:rPr lang="en-US" b="1" dirty="0"/>
              <a:t>Lack of access to information: </a:t>
            </a:r>
            <a:r>
              <a:rPr lang="en-US" dirty="0"/>
              <a:t>“I guess I was just like a caveman. I didn’t know what was happening in the world.” </a:t>
            </a:r>
          </a:p>
          <a:p>
            <a:pPr lvl="1"/>
            <a:r>
              <a:rPr lang="en-US" b="1" dirty="0"/>
              <a:t>Lack of delivery options: </a:t>
            </a:r>
            <a:r>
              <a:rPr lang="en-US" dirty="0"/>
              <a:t>“[Grocery shopping] took me forever. I get lost easy… I used to walk the supermarket without a mask to pick up my stuff probably three times a week.” </a:t>
            </a:r>
          </a:p>
          <a:p>
            <a:pPr lvl="1"/>
            <a:r>
              <a:rPr lang="en-US" b="1" dirty="0"/>
              <a:t>Isolation: </a:t>
            </a:r>
            <a:r>
              <a:rPr lang="en-US" dirty="0"/>
              <a:t>“With COVID, when I was restricted to the house, I didn't have work to see people, and I was not allowed out of the house. So, it was a nightmare for an entire year.” </a:t>
            </a:r>
          </a:p>
          <a:p>
            <a:pPr lvl="1"/>
            <a:r>
              <a:rPr lang="en-US" b="1" dirty="0"/>
              <a:t>Lack of community participation: </a:t>
            </a:r>
            <a:r>
              <a:rPr lang="en-US" dirty="0"/>
              <a:t>“I used to go to the movies at least once a month, before COVID. I haven't been to the movies to this day once COVID started. So that would be a nice thing to get to bump into people.” </a:t>
            </a:r>
          </a:p>
          <a:p>
            <a:pPr lvl="1"/>
            <a:endParaRPr lang="en-US" sz="2200" dirty="0"/>
          </a:p>
          <a:p>
            <a:endParaRPr lang="en-US" sz="2600" dirty="0"/>
          </a:p>
        </p:txBody>
      </p:sp>
    </p:spTree>
    <p:extLst>
      <p:ext uri="{BB962C8B-B14F-4D97-AF65-F5344CB8AC3E}">
        <p14:creationId xmlns:p14="http://schemas.microsoft.com/office/powerpoint/2010/main" val="2126258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51</a:t>
            </a:fld>
            <a:r>
              <a:rPr lang="en-US" dirty="0"/>
              <a:t>: Effects of Using Technology</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b="1" dirty="0"/>
              <a:t>Increased Access to Information: </a:t>
            </a:r>
            <a:r>
              <a:rPr lang="en-US" sz="2400" dirty="0"/>
              <a:t>“It enables me to do research and look up things when I can't get to the library. It just makes it easier for me to do things that I can't normally get to.” </a:t>
            </a:r>
          </a:p>
          <a:p>
            <a:r>
              <a:rPr lang="en-US" sz="2400" b="1" dirty="0"/>
              <a:t>Increased Delivery Options: </a:t>
            </a:r>
            <a:r>
              <a:rPr lang="en-US" sz="2400" dirty="0"/>
              <a:t>“The computer changed the way that I can order stuff [online] like my groceries.” </a:t>
            </a:r>
          </a:p>
          <a:p>
            <a:r>
              <a:rPr lang="en-US" sz="2400" b="1" dirty="0"/>
              <a:t>Increased Connection to Friends/Family: </a:t>
            </a:r>
            <a:r>
              <a:rPr lang="en-US" sz="2400" dirty="0"/>
              <a:t>“Since the pandemic, the computer has been a big help because I can do a Zoom call like I did for my sister's birthday. That helped a lot. We did a Zoom call. Everybody was at their house. And all of us wished my sister happy birthday through a Zoom call. She was shocked.” </a:t>
            </a:r>
          </a:p>
          <a:p>
            <a:r>
              <a:rPr lang="en-US" sz="2400" b="1" dirty="0"/>
              <a:t>Community Participation from Home: </a:t>
            </a:r>
            <a:r>
              <a:rPr lang="en-US" sz="2400" dirty="0"/>
              <a:t>“My church offers virtual, so I learned how to go virtually to be able to keep up with the church service.” </a:t>
            </a:r>
          </a:p>
        </p:txBody>
      </p:sp>
    </p:spTree>
    <p:extLst>
      <p:ext uri="{BB962C8B-B14F-4D97-AF65-F5344CB8AC3E}">
        <p14:creationId xmlns:p14="http://schemas.microsoft.com/office/powerpoint/2010/main" val="2654849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52</a:t>
            </a:fld>
            <a:r>
              <a:rPr lang="en-US" dirty="0"/>
              <a:t>: Setting Goals to Exercise</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dirty="0"/>
              <a:t>Why did consumers choose a goal to exercise?</a:t>
            </a:r>
          </a:p>
          <a:p>
            <a:pPr lvl="1"/>
            <a:r>
              <a:rPr lang="en-US" b="1" dirty="0"/>
              <a:t>Weight loss: </a:t>
            </a:r>
            <a:r>
              <a:rPr lang="en-US" dirty="0"/>
              <a:t>“And it was my fault for not getting out to walk at least the six blocks to the park and six blocks back so that I add more steps so that I level off my weight. Right now, I’m fighting the weight. I'm on a diet, low calorie diet so that I'm able to stabilize my weight, but I need to lose more weight.”</a:t>
            </a:r>
          </a:p>
          <a:p>
            <a:pPr lvl="1"/>
            <a:r>
              <a:rPr lang="en-US" b="1" dirty="0"/>
              <a:t>Mobility concerns: </a:t>
            </a:r>
            <a:r>
              <a:rPr lang="en-US" dirty="0"/>
              <a:t>“The week before COVID started shutting everything down, I unexpectedly developed severe arthritis in my right knee, which is my good side. So, my ability to support my own weight to transfer into a driver's seat and to drive with that leg changes by day.” </a:t>
            </a:r>
            <a:endParaRPr lang="en-US" sz="2000" dirty="0"/>
          </a:p>
          <a:p>
            <a:endParaRPr lang="en-US" sz="2600" dirty="0"/>
          </a:p>
          <a:p>
            <a:endParaRPr lang="en-US" sz="2600" dirty="0"/>
          </a:p>
        </p:txBody>
      </p:sp>
    </p:spTree>
    <p:extLst>
      <p:ext uri="{BB962C8B-B14F-4D97-AF65-F5344CB8AC3E}">
        <p14:creationId xmlns:p14="http://schemas.microsoft.com/office/powerpoint/2010/main" val="2520127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53</a:t>
            </a:fld>
            <a:r>
              <a:rPr lang="en-US" dirty="0"/>
              <a:t>: Effects of Exercising</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p:txBody>
          <a:bodyPr>
            <a:noAutofit/>
          </a:bodyPr>
          <a:lstStyle/>
          <a:p>
            <a:r>
              <a:rPr lang="en-US" sz="2400" b="1" dirty="0"/>
              <a:t>Increased Mobility: </a:t>
            </a:r>
            <a:r>
              <a:rPr lang="en-US" sz="2400" dirty="0"/>
              <a:t>“It's all about keeping keeping my body in shape and being able to maneuver in and out of my apartment, in and out of my wheelchair. Being able to move from my wheelchair to a seat with no issues. I feel the more the more I work out, the less strain that I have to deal with.”</a:t>
            </a:r>
            <a:endParaRPr lang="en-US" sz="2400" b="1" dirty="0"/>
          </a:p>
          <a:p>
            <a:r>
              <a:rPr lang="en-US" sz="2400" b="1" dirty="0"/>
              <a:t>Increased Community Participation: </a:t>
            </a:r>
            <a:r>
              <a:rPr lang="en-US" sz="2400" dirty="0"/>
              <a:t>“From walking and doing my route, I was like, well, if I can do the mile this way, I can probably just keep going and I can get to this Publix, or up to this Kroger. Or I can walk to the Trader Joe's to grab a few things. Kind of exploring the neighborhood a little more and finding some different areas to hang around in. I found a couple of little parks I've never seen before, and I've lived in that area for a very long time. I was like, oh look, a little park, there's a pond, let me hang out there for a bit. So, it was good in that respect to explore the community and kind of grow some of the routes that I would memorize and take.”</a:t>
            </a:r>
          </a:p>
        </p:txBody>
      </p:sp>
    </p:spTree>
    <p:extLst>
      <p:ext uri="{BB962C8B-B14F-4D97-AF65-F5344CB8AC3E}">
        <p14:creationId xmlns:p14="http://schemas.microsoft.com/office/powerpoint/2010/main" val="2073452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54</a:t>
            </a:fld>
            <a:r>
              <a:rPr lang="en-US" dirty="0"/>
              <a:t>: PICL Takeaways </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570131"/>
            <a:ext cx="10515600" cy="4351338"/>
          </a:xfrm>
        </p:spPr>
        <p:txBody>
          <a:bodyPr>
            <a:noAutofit/>
          </a:bodyPr>
          <a:lstStyle/>
          <a:p>
            <a:r>
              <a:rPr lang="en-US" sz="2400" dirty="0">
                <a:ea typeface="+mn-lt"/>
                <a:cs typeface="+mn-lt"/>
              </a:rPr>
              <a:t>“The best thing to come out of [the PICL program] is just me finding a sense of confidence and well-being. Knowing that you can make a change, it doesn’t take long. I mean, the saying goes, ‘It takes 21 days to form a habit.’ And I’m happy that I made a habit from being a part of this program.”</a:t>
            </a:r>
          </a:p>
          <a:p>
            <a:r>
              <a:rPr lang="en-US" sz="2400" dirty="0">
                <a:ea typeface="MS Mincho" panose="02020609040205080304" pitchFamily="49" charset="-128"/>
                <a:cs typeface="Times New Roman" panose="02020603050405020304" pitchFamily="18" charset="0"/>
              </a:rPr>
              <a:t>“[I have] more self-esteem. The program just gives you a little bit of confidence and makes sure you feel better about yourself and don’t focus so much on the </a:t>
            </a:r>
            <a:r>
              <a:rPr lang="en-US" sz="2400">
                <a:ea typeface="MS Mincho" panose="02020609040205080304" pitchFamily="49" charset="-128"/>
                <a:cs typeface="Times New Roman" panose="02020603050405020304" pitchFamily="18" charset="0"/>
              </a:rPr>
              <a:t>disability.”</a:t>
            </a:r>
          </a:p>
          <a:p>
            <a:r>
              <a:rPr lang="en-US" sz="2400"/>
              <a:t>“</a:t>
            </a:r>
            <a:r>
              <a:rPr lang="en-US" sz="2400" dirty="0"/>
              <a:t>I didn’t really think people really gave much of a damn with people with impairments like that. That deeply, of course. So, I really learned that there are some very genuinely authentic people out there that really do. I really enjoyed building the bond that I had with [my CIL staff] over these past few months, so I really do appreciate that.”</a:t>
            </a:r>
          </a:p>
        </p:txBody>
      </p:sp>
    </p:spTree>
    <p:extLst>
      <p:ext uri="{BB962C8B-B14F-4D97-AF65-F5344CB8AC3E}">
        <p14:creationId xmlns:p14="http://schemas.microsoft.com/office/powerpoint/2010/main" val="72412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1ECB-6882-4C40-8B40-518CACDF20B3}"/>
              </a:ext>
            </a:extLst>
          </p:cNvPr>
          <p:cNvSpPr>
            <a:spLocks noGrp="1"/>
          </p:cNvSpPr>
          <p:nvPr>
            <p:ph type="title"/>
          </p:nvPr>
        </p:nvSpPr>
        <p:spPr/>
        <p:txBody>
          <a:bodyPr vert="horz" lIns="91440" tIns="45720" rIns="91440" bIns="45720" rtlCol="0" anchor="ctr">
            <a:normAutofit/>
          </a:bodyPr>
          <a:lstStyle/>
          <a:p>
            <a:r>
              <a:rPr lang="en-US" kern="1200" dirty="0">
                <a:solidFill>
                  <a:schemeClr val="tx1"/>
                </a:solidFill>
                <a:latin typeface="+mj-lt"/>
                <a:ea typeface="+mj-ea"/>
                <a:cs typeface="+mj-cs"/>
              </a:rPr>
              <a:t>&gt;&gt; SLIDE </a:t>
            </a:r>
            <a:fld id="{F2A47844-86F8-4016-ADC2-52FC0D317722}" type="slidenum">
              <a:rPr lang="en-US" kern="1200" smtClean="0">
                <a:solidFill>
                  <a:schemeClr val="tx1"/>
                </a:solidFill>
                <a:latin typeface="+mj-lt"/>
                <a:ea typeface="+mj-ea"/>
                <a:cs typeface="+mj-cs"/>
              </a:rPr>
              <a:pPr/>
              <a:t>55</a:t>
            </a:fld>
            <a:endParaRPr lang="en-US" kern="1200" dirty="0">
              <a:solidFill>
                <a:schemeClr val="tx1"/>
              </a:solidFill>
              <a:latin typeface="+mj-lt"/>
              <a:ea typeface="+mj-ea"/>
              <a:cs typeface="+mj-cs"/>
            </a:endParaRPr>
          </a:p>
        </p:txBody>
      </p:sp>
      <p:sp>
        <p:nvSpPr>
          <p:cNvPr id="5" name="Content Placeholder 4"/>
          <p:cNvSpPr>
            <a:spLocks noGrp="1"/>
          </p:cNvSpPr>
          <p:nvPr>
            <p:ph idx="1"/>
          </p:nvPr>
        </p:nvSpPr>
        <p:spPr>
          <a:xfrm>
            <a:off x="838200" y="2870656"/>
            <a:ext cx="10515600" cy="1614261"/>
          </a:xfrm>
        </p:spPr>
        <p:txBody>
          <a:bodyPr>
            <a:normAutofit/>
          </a:bodyPr>
          <a:lstStyle/>
          <a:p>
            <a:pPr marL="0" indent="0" algn="ctr">
              <a:buNone/>
            </a:pPr>
            <a:r>
              <a:rPr lang="en-US" sz="7200" dirty="0"/>
              <a:t>Questions?</a:t>
            </a:r>
          </a:p>
        </p:txBody>
      </p:sp>
    </p:spTree>
    <p:extLst>
      <p:ext uri="{BB962C8B-B14F-4D97-AF65-F5344CB8AC3E}">
        <p14:creationId xmlns:p14="http://schemas.microsoft.com/office/powerpoint/2010/main" val="415784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C24C-D3F9-4F66-A2E8-886EEDE20215}"/>
              </a:ext>
            </a:extLst>
          </p:cNvPr>
          <p:cNvSpPr>
            <a:spLocks noGrp="1"/>
          </p:cNvSpPr>
          <p:nvPr>
            <p:ph type="title"/>
          </p:nvPr>
        </p:nvSpPr>
        <p:spPr>
          <a:xfrm>
            <a:off x="838200" y="365126"/>
            <a:ext cx="10515600" cy="531858"/>
          </a:xfrm>
        </p:spPr>
        <p:txBody>
          <a:bodyPr>
            <a:normAutofit/>
          </a:bodyPr>
          <a:lstStyle/>
          <a:p>
            <a:r>
              <a:rPr lang="en-US" sz="2000" dirty="0"/>
              <a:t>&gt;&gt; SLIDE </a:t>
            </a:r>
            <a:fld id="{13672F23-EC48-4D52-A60F-9B8ECB54358F}" type="slidenum">
              <a:rPr lang="en-US" sz="2000" smtClean="0"/>
              <a:t>6</a:t>
            </a:fld>
            <a:endParaRPr lang="en-US" sz="2000" dirty="0"/>
          </a:p>
        </p:txBody>
      </p:sp>
      <p:sp>
        <p:nvSpPr>
          <p:cNvPr id="4" name="Title 1">
            <a:extLst>
              <a:ext uri="{FF2B5EF4-FFF2-40B4-BE49-F238E27FC236}">
                <a16:creationId xmlns:a16="http://schemas.microsoft.com/office/drawing/2014/main" id="{CD5F7265-61F1-EE9A-DF58-84B2E6A5F961}"/>
              </a:ext>
            </a:extLst>
          </p:cNvPr>
          <p:cNvSpPr txBox="1">
            <a:spLocks/>
          </p:cNvSpPr>
          <p:nvPr/>
        </p:nvSpPr>
        <p:spPr>
          <a:xfrm>
            <a:off x="148605" y="1180553"/>
            <a:ext cx="5535862" cy="246837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dirty="0">
                <a:latin typeface="Abadi" panose="020B0604020104020204" pitchFamily="34" charset="0"/>
              </a:rPr>
              <a:t>Home Usability to Support Community Living</a:t>
            </a:r>
          </a:p>
        </p:txBody>
      </p:sp>
      <p:sp>
        <p:nvSpPr>
          <p:cNvPr id="5" name="Subtitle 2">
            <a:extLst>
              <a:ext uri="{FF2B5EF4-FFF2-40B4-BE49-F238E27FC236}">
                <a16:creationId xmlns:a16="http://schemas.microsoft.com/office/drawing/2014/main" id="{8A9D55EF-0A63-D053-8E3D-D787CECAE8B4}"/>
              </a:ext>
            </a:extLst>
          </p:cNvPr>
          <p:cNvSpPr txBox="1">
            <a:spLocks/>
          </p:cNvSpPr>
          <p:nvPr/>
        </p:nvSpPr>
        <p:spPr>
          <a:xfrm>
            <a:off x="1049529" y="3973948"/>
            <a:ext cx="3734014" cy="977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Results and Next Steps from the PICL project</a:t>
            </a:r>
          </a:p>
        </p:txBody>
      </p:sp>
      <p:pic>
        <p:nvPicPr>
          <p:cNvPr id="6" name="Picture 5" descr="graphic depictions of two houses one red one yellow with green chimneys next together on a green swath " title="home usability program logo">
            <a:extLst>
              <a:ext uri="{FF2B5EF4-FFF2-40B4-BE49-F238E27FC236}">
                <a16:creationId xmlns:a16="http://schemas.microsoft.com/office/drawing/2014/main" id="{2A6C9EEA-ED54-3358-B6F8-6B4BD2EB091F}"/>
              </a:ext>
            </a:extLst>
          </p:cNvPr>
          <p:cNvPicPr>
            <a:picLocks noChangeAspect="1"/>
          </p:cNvPicPr>
          <p:nvPr/>
        </p:nvPicPr>
        <p:blipFill rotWithShape="1">
          <a:blip r:embed="rId3">
            <a:extLst>
              <a:ext uri="{28A0092B-C50C-407E-A947-70E740481C1C}">
                <a14:useLocalDpi xmlns:a14="http://schemas.microsoft.com/office/drawing/2010/main" val="0"/>
              </a:ext>
            </a:extLst>
          </a:blip>
          <a:srcRect l="6467"/>
          <a:stretch/>
        </p:blipFill>
        <p:spPr>
          <a:xfrm>
            <a:off x="5478728" y="332509"/>
            <a:ext cx="6042098" cy="602384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F118C7EF-4B07-C577-BC9A-C8D69E06D05F}"/>
              </a:ext>
            </a:extLst>
          </p:cNvPr>
          <p:cNvSpPr txBox="1"/>
          <p:nvPr/>
        </p:nvSpPr>
        <p:spPr>
          <a:xfrm>
            <a:off x="495969" y="5085355"/>
            <a:ext cx="5054600" cy="1107996"/>
          </a:xfrm>
          <a:prstGeom prst="rect">
            <a:avLst/>
          </a:prstGeom>
          <a:noFill/>
        </p:spPr>
        <p:txBody>
          <a:bodyPr wrap="square" rtlCol="0">
            <a:spAutoFit/>
          </a:bodyPr>
          <a:lstStyle/>
          <a:p>
            <a:pPr algn="ctr"/>
            <a:r>
              <a:rPr lang="en-US" sz="2800" b="1" dirty="0"/>
              <a:t>“It’s life changing!” </a:t>
            </a:r>
          </a:p>
          <a:p>
            <a:pPr algn="ctr"/>
            <a:r>
              <a:rPr lang="en-US" sz="2000" dirty="0"/>
              <a:t>–Consumer participant</a:t>
            </a:r>
          </a:p>
          <a:p>
            <a:endParaRPr lang="en-US" dirty="0"/>
          </a:p>
        </p:txBody>
      </p:sp>
    </p:spTree>
    <p:extLst>
      <p:ext uri="{BB962C8B-B14F-4D97-AF65-F5344CB8AC3E}">
        <p14:creationId xmlns:p14="http://schemas.microsoft.com/office/powerpoint/2010/main" val="3159766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7</a:t>
            </a:fld>
            <a:r>
              <a:rPr lang="en-US" dirty="0"/>
              <a:t>: The Home Usability Program</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690688"/>
            <a:ext cx="10515600" cy="4351338"/>
          </a:xfrm>
        </p:spPr>
        <p:txBody>
          <a:bodyPr>
            <a:noAutofit/>
          </a:bodyPr>
          <a:lstStyle/>
          <a:p>
            <a:r>
              <a:rPr lang="en-US" sz="2400" dirty="0"/>
              <a:t>Usability vs. Accessibility</a:t>
            </a:r>
          </a:p>
          <a:p>
            <a:r>
              <a:rPr lang="en-US" sz="2400" dirty="0"/>
              <a:t>Low-cost modifications, assistive technology, supports</a:t>
            </a:r>
          </a:p>
          <a:p>
            <a:pPr lvl="1"/>
            <a:r>
              <a:rPr lang="en-US" dirty="0"/>
              <a:t>$350 per consumer</a:t>
            </a:r>
          </a:p>
          <a:p>
            <a:r>
              <a:rPr lang="en-US" sz="2400" dirty="0"/>
              <a:t>Consumer driven</a:t>
            </a:r>
          </a:p>
          <a:p>
            <a:r>
              <a:rPr lang="en-US" sz="2400" dirty="0"/>
              <a:t>Our research question: Does participation in a consumer directed home usability intervention increase community participation for consumers with mobility disabilities?</a:t>
            </a:r>
          </a:p>
          <a:p>
            <a:r>
              <a:rPr lang="en-US" sz="2400" dirty="0"/>
              <a:t>Outcome data collected:</a:t>
            </a:r>
          </a:p>
          <a:p>
            <a:pPr lvl="1"/>
            <a:r>
              <a:rPr lang="en-US" dirty="0"/>
              <a:t>Community participation-trips and activities in the community</a:t>
            </a:r>
          </a:p>
          <a:p>
            <a:pPr lvl="1"/>
            <a:r>
              <a:rPr lang="en-US" dirty="0"/>
              <a:t>Levels of pain and exertion</a:t>
            </a:r>
          </a:p>
          <a:p>
            <a:pPr lvl="1"/>
            <a:r>
              <a:rPr lang="en-US" dirty="0"/>
              <a:t>Health</a:t>
            </a:r>
          </a:p>
        </p:txBody>
      </p:sp>
    </p:spTree>
    <p:extLst>
      <p:ext uri="{BB962C8B-B14F-4D97-AF65-F5344CB8AC3E}">
        <p14:creationId xmlns:p14="http://schemas.microsoft.com/office/powerpoint/2010/main" val="1444184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144C-7D9B-4E58-88DA-B651AF2869D2}"/>
              </a:ext>
            </a:extLst>
          </p:cNvPr>
          <p:cNvSpPr>
            <a:spLocks noGrp="1"/>
          </p:cNvSpPr>
          <p:nvPr>
            <p:ph type="title"/>
          </p:nvPr>
        </p:nvSpPr>
        <p:spPr/>
        <p:txBody>
          <a:bodyPr/>
          <a:lstStyle/>
          <a:p>
            <a:r>
              <a:rPr lang="en-US" dirty="0"/>
              <a:t>&gt;&gt; SLIDE </a:t>
            </a:r>
            <a:fld id="{0E8CF7C7-2C93-4D11-8EF3-B9E91C973FAA}" type="slidenum">
              <a:rPr lang="en-US" smtClean="0"/>
              <a:t>8</a:t>
            </a:fld>
            <a:r>
              <a:rPr lang="en-US" dirty="0"/>
              <a:t>: HUP Methods &amp; Implementation</a:t>
            </a:r>
          </a:p>
        </p:txBody>
      </p:sp>
      <p:sp>
        <p:nvSpPr>
          <p:cNvPr id="3" name="Content Placeholder 2">
            <a:extLst>
              <a:ext uri="{FF2B5EF4-FFF2-40B4-BE49-F238E27FC236}">
                <a16:creationId xmlns:a16="http://schemas.microsoft.com/office/drawing/2014/main" id="{3FFB6010-8AA4-4388-ACEB-E00F8795AD51}"/>
              </a:ext>
            </a:extLst>
          </p:cNvPr>
          <p:cNvSpPr>
            <a:spLocks noGrp="1"/>
          </p:cNvSpPr>
          <p:nvPr>
            <p:ph idx="1"/>
          </p:nvPr>
        </p:nvSpPr>
        <p:spPr>
          <a:xfrm>
            <a:off x="838200" y="1526915"/>
            <a:ext cx="10515600" cy="4351338"/>
          </a:xfrm>
        </p:spPr>
        <p:txBody>
          <a:bodyPr>
            <a:noAutofit/>
          </a:bodyPr>
          <a:lstStyle/>
          <a:p>
            <a:r>
              <a:rPr lang="en-US" sz="2400" dirty="0"/>
              <a:t>Program content developed with a team of 5 CIL specialists from 5 different centers as part of pervious funding</a:t>
            </a:r>
          </a:p>
          <a:p>
            <a:r>
              <a:rPr lang="en-US" sz="2400" dirty="0"/>
              <a:t>Consumers work closely with CIL staff to work through intervention online or with printed manuals</a:t>
            </a:r>
          </a:p>
          <a:p>
            <a:r>
              <a:rPr lang="en-US" sz="2400" dirty="0"/>
              <a:t>Consumers complete a home usability plan throughout the process</a:t>
            </a:r>
          </a:p>
          <a:p>
            <a:pPr lvl="1"/>
            <a:r>
              <a:rPr lang="en-US" dirty="0"/>
              <a:t>Home usability quiz</a:t>
            </a:r>
          </a:p>
          <a:p>
            <a:pPr lvl="1"/>
            <a:r>
              <a:rPr lang="en-US" dirty="0"/>
              <a:t>Home usability self assessment-AARP Home Fit Guide</a:t>
            </a:r>
          </a:p>
          <a:p>
            <a:pPr lvl="1"/>
            <a:r>
              <a:rPr lang="en-US" dirty="0"/>
              <a:t>Resources (social and financial)</a:t>
            </a:r>
          </a:p>
          <a:p>
            <a:pPr lvl="1"/>
            <a:r>
              <a:rPr lang="en-US" dirty="0"/>
              <a:t>Included a home visit by CIL staff when feasible</a:t>
            </a:r>
          </a:p>
          <a:p>
            <a:r>
              <a:rPr lang="en-US" sz="2400" dirty="0"/>
              <a:t>Results presented here from phase one in 2017-2019</a:t>
            </a:r>
          </a:p>
          <a:p>
            <a:r>
              <a:rPr lang="en-US" sz="2400" dirty="0"/>
              <a:t>195 consumers participated in a random control trial across two CILs</a:t>
            </a:r>
          </a:p>
          <a:p>
            <a:pPr lvl="1"/>
            <a:r>
              <a:rPr lang="en-US" dirty="0"/>
              <a:t>81 completed the Home Usability Program</a:t>
            </a:r>
          </a:p>
        </p:txBody>
      </p:sp>
    </p:spTree>
    <p:extLst>
      <p:ext uri="{BB962C8B-B14F-4D97-AF65-F5344CB8AC3E}">
        <p14:creationId xmlns:p14="http://schemas.microsoft.com/office/powerpoint/2010/main" val="1097308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hlinkClick r:id="rId3"/>
            <a:extLst>
              <a:ext uri="{FF2B5EF4-FFF2-40B4-BE49-F238E27FC236}">
                <a16:creationId xmlns:a16="http://schemas.microsoft.com/office/drawing/2014/main" id="{7EE17900-8CDF-0402-6B21-F7069DCE4A21}"/>
              </a:ext>
            </a:extLst>
          </p:cNvPr>
          <p:cNvPicPr>
            <a:picLocks noChangeAspect="1"/>
          </p:cNvPicPr>
          <p:nvPr/>
        </p:nvPicPr>
        <p:blipFill>
          <a:blip r:embed="rId4"/>
          <a:stretch>
            <a:fillRect/>
          </a:stretch>
        </p:blipFill>
        <p:spPr>
          <a:xfrm>
            <a:off x="1705826" y="1461307"/>
            <a:ext cx="8780348" cy="4895043"/>
          </a:xfrm>
          <a:prstGeom prst="rect">
            <a:avLst/>
          </a:prstGeom>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77607C0C-760F-A892-5E71-EE7D7A82E6F4}"/>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r>
              <a:rPr lang="en-US" sz="1900"/>
              <a:t>Slide </a:t>
            </a:r>
            <a:fld id="{EA1873F0-99AD-4732-866E-4E4E75C2B0ED}" type="slidenum">
              <a:rPr lang="en-US" sz="1900" smtClean="0"/>
              <a:pPr>
                <a:lnSpc>
                  <a:spcPct val="90000"/>
                </a:lnSpc>
                <a:spcAft>
                  <a:spcPts val="600"/>
                </a:spcAft>
              </a:pPr>
              <a:t>9</a:t>
            </a:fld>
            <a:endParaRPr lang="en-US" sz="1900"/>
          </a:p>
        </p:txBody>
      </p:sp>
      <p:sp>
        <p:nvSpPr>
          <p:cNvPr id="7" name="TextBox 6">
            <a:extLst>
              <a:ext uri="{FF2B5EF4-FFF2-40B4-BE49-F238E27FC236}">
                <a16:creationId xmlns:a16="http://schemas.microsoft.com/office/drawing/2014/main" id="{18CFB0B7-F496-E179-D581-F078C3D6B446}"/>
              </a:ext>
            </a:extLst>
          </p:cNvPr>
          <p:cNvSpPr txBox="1"/>
          <p:nvPr/>
        </p:nvSpPr>
        <p:spPr>
          <a:xfrm>
            <a:off x="2704011" y="391886"/>
            <a:ext cx="6048103" cy="584775"/>
          </a:xfrm>
          <a:prstGeom prst="rect">
            <a:avLst/>
          </a:prstGeom>
          <a:noFill/>
        </p:spPr>
        <p:txBody>
          <a:bodyPr wrap="square" rtlCol="0">
            <a:spAutoFit/>
          </a:bodyPr>
          <a:lstStyle/>
          <a:p>
            <a:pPr algn="ctr"/>
            <a:r>
              <a:rPr lang="en-US" sz="3200" b="1" dirty="0">
                <a:hlinkClick r:id="rId3"/>
              </a:rPr>
              <a:t>www.useablehome.com</a:t>
            </a:r>
            <a:endParaRPr lang="en-US" sz="3200" b="1" dirty="0"/>
          </a:p>
        </p:txBody>
      </p:sp>
    </p:spTree>
    <p:extLst>
      <p:ext uri="{BB962C8B-B14F-4D97-AF65-F5344CB8AC3E}">
        <p14:creationId xmlns:p14="http://schemas.microsoft.com/office/powerpoint/2010/main" val="38324170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1064</TotalTime>
  <Words>5430</Words>
  <Application>Microsoft Macintosh PowerPoint</Application>
  <PresentationFormat>Widescreen</PresentationFormat>
  <Paragraphs>425</Paragraphs>
  <Slides>55</Slides>
  <Notes>30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3" baseType="lpstr">
      <vt:lpstr>Abadi</vt:lpstr>
      <vt:lpstr>Arial</vt:lpstr>
      <vt:lpstr>Calibri</vt:lpstr>
      <vt:lpstr>Calibri Light</vt:lpstr>
      <vt:lpstr>Century Gothic</vt:lpstr>
      <vt:lpstr>Times New Roman</vt:lpstr>
      <vt:lpstr>Office Theme</vt:lpstr>
      <vt:lpstr>Acrobat Document</vt:lpstr>
      <vt:lpstr> The                        Presents:  A Community Living Summit</vt:lpstr>
      <vt:lpstr>&gt;&gt; SLIDE 2: Thank You to our Scientist-Consumer Advisory Panel (SCAP) Members:</vt:lpstr>
      <vt:lpstr>&gt;&gt; SLIDE 3: Community Living and Participation (CLP)</vt:lpstr>
      <vt:lpstr>&gt;&gt; SLIDE 4: What is PICL? </vt:lpstr>
      <vt:lpstr>&gt;&gt; SLIDE 5: Agenda for today</vt:lpstr>
      <vt:lpstr>&gt;&gt; SLIDE 6</vt:lpstr>
      <vt:lpstr>&gt;&gt; SLIDE 7: The Home Usability Program</vt:lpstr>
      <vt:lpstr>&gt;&gt; SLIDE 8: HUP Methods &amp; Implementation</vt:lpstr>
      <vt:lpstr>PowerPoint Presentation</vt:lpstr>
      <vt:lpstr>&gt;&gt; SLIDE 10: Home Usability Projects</vt:lpstr>
      <vt:lpstr>&gt;&gt; SLIDE 11: Results</vt:lpstr>
      <vt:lpstr>&gt;&gt; SLIDE 12: Home Usability Program Quotes</vt:lpstr>
      <vt:lpstr>&gt;&gt; SLIDE 13: Success Strategies</vt:lpstr>
      <vt:lpstr>&gt;&gt; SLIDE 14</vt:lpstr>
      <vt:lpstr>&gt;&gt; SLIDE 15</vt:lpstr>
      <vt:lpstr>&gt;&gt; SLIDE 16: The “Out and About” Program</vt:lpstr>
      <vt:lpstr>PowerPoint Presentation</vt:lpstr>
      <vt:lpstr>&gt;&gt; SLIDE 18: Out and About (OAA) Steps</vt:lpstr>
      <vt:lpstr>&gt;&gt; SLIDE 19: Out and About</vt:lpstr>
      <vt:lpstr>&gt;&gt; SLIDE 20: Out and About Projects</vt:lpstr>
      <vt:lpstr>&gt;&gt; SLIDE 21: PICL During the Pandemic </vt:lpstr>
      <vt:lpstr>&gt;&gt; SLIDE 22: Out and About Quotes</vt:lpstr>
      <vt:lpstr>&gt;&gt; SLIDE 23</vt:lpstr>
      <vt:lpstr>&gt;&gt; SLIDE 24</vt:lpstr>
      <vt:lpstr>&gt;&gt; SLIDE 25: National Community Living Resource Center (NCLRC)</vt:lpstr>
      <vt:lpstr>&gt;&gt; SLIDE 26: Curated Resources</vt:lpstr>
      <vt:lpstr>&gt;&gt; SLIDE 27: Resource Lists</vt:lpstr>
      <vt:lpstr>&gt;&gt; SLIDE 28: Advocacy Resources https://clresources.org/advocacy-tools</vt:lpstr>
      <vt:lpstr>&gt;&gt; SLIDE 29: Community Living Skills Resources https://clresources.org/community-living-skills-tools</vt:lpstr>
      <vt:lpstr>&gt;&gt; SLIDE 30: Health Resources https://clresources.org/health-tools</vt:lpstr>
      <vt:lpstr>&gt;&gt; SLIDE 31: Resource Lists</vt:lpstr>
      <vt:lpstr>&gt;&gt; SLIDE 32: Find Resources </vt:lpstr>
      <vt:lpstr>&gt;&gt; SLIDE 33</vt:lpstr>
      <vt:lpstr>&gt;&gt; SLIDE 34</vt:lpstr>
      <vt:lpstr>&gt;&gt; SLIDE 35: Working with Consumers  </vt:lpstr>
      <vt:lpstr>&gt;&gt; SLIDE 36: Working with Consumers</vt:lpstr>
      <vt:lpstr>&gt;&gt; SLIDE 37: Identifying Funding</vt:lpstr>
      <vt:lpstr>&gt;&gt; SLIDE 38: Barriers</vt:lpstr>
      <vt:lpstr>&gt;&gt; SLIDE 39: Testimonials</vt:lpstr>
      <vt:lpstr>&gt;&gt; SLIDE 40: The Future</vt:lpstr>
      <vt:lpstr>&gt;&gt; SLIDE 41</vt:lpstr>
      <vt:lpstr>&gt;&gt; SLIDE 42</vt:lpstr>
      <vt:lpstr>&gt;&gt; SLIDE 43: Common HUP Goals</vt:lpstr>
      <vt:lpstr>&gt;&gt; SLIDE 44: Recliner Chairs with Lifts, Heat, and/or Massage </vt:lpstr>
      <vt:lpstr>&gt;&gt; SLIDE 45: Effects of Recliner Chairs</vt:lpstr>
      <vt:lpstr>&gt;&gt; SLIDE 46: Ring Doorbells with Video</vt:lpstr>
      <vt:lpstr>&gt;&gt; SLIDE 47: Effects of Ring Doorbells</vt:lpstr>
      <vt:lpstr>&gt;&gt; SLIDE 48: If Money Were No Object</vt:lpstr>
      <vt:lpstr>&gt;&gt; SLIDE 49: Common OAA Goals</vt:lpstr>
      <vt:lpstr>&gt;&gt; SLIDE 50: Setting Goals to Access and Learn to Use Technology</vt:lpstr>
      <vt:lpstr>&gt;&gt; SLIDE 51: Effects of Using Technology</vt:lpstr>
      <vt:lpstr>&gt;&gt; SLIDE 52: Setting Goals to Exercise</vt:lpstr>
      <vt:lpstr>&gt;&gt; SLIDE 53: Effects of Exercising</vt:lpstr>
      <vt:lpstr>&gt;&gt; SLIDE 54: PICL Takeaways </vt:lpstr>
      <vt:lpstr>&gt;&gt; SLIDE 55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Shinnick, Kelsey Ilene</dc:creator>
  <cp:lastModifiedBy>Shinnick, Kelsey Ilene</cp:lastModifiedBy>
  <cp:revision>91</cp:revision>
  <dcterms:created xsi:type="dcterms:W3CDTF">2021-09-02T19:29:08Z</dcterms:created>
  <dcterms:modified xsi:type="dcterms:W3CDTF">2022-07-14T14:47:43Z</dcterms:modified>
</cp:coreProperties>
</file>